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85" r:id="rId3"/>
    <p:sldId id="324" r:id="rId4"/>
    <p:sldId id="269" r:id="rId5"/>
    <p:sldId id="270" r:id="rId6"/>
    <p:sldId id="325" r:id="rId7"/>
    <p:sldId id="287" r:id="rId8"/>
    <p:sldId id="278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32" r:id="rId17"/>
    <p:sldId id="326" r:id="rId18"/>
    <p:sldId id="280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5140AE-A3AE-4EE2-B457-2253A7A57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073D5-649E-4B86-A73F-C88D3E00709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07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684213"/>
            <a:ext cx="4576763" cy="3432175"/>
          </a:xfrm>
          <a:ln/>
        </p:spPr>
      </p:sp>
      <p:sp>
        <p:nvSpPr>
          <p:cNvPr id="30724" name="Заметки 2"/>
          <p:cNvSpPr>
            <a:spLocks noGrp="1"/>
          </p:cNvSpPr>
          <p:nvPr>
            <p:ph type="body" idx="1"/>
          </p:nvPr>
        </p:nvSpPr>
        <p:spPr>
          <a:xfrm>
            <a:off x="684213" y="4344988"/>
            <a:ext cx="5489575" cy="4114800"/>
          </a:xfrm>
          <a:noFill/>
          <a:ln/>
        </p:spPr>
        <p:txBody>
          <a:bodyPr lIns="91687" tIns="45844" rIns="91687" bIns="45844"/>
          <a:lstStyle/>
          <a:p>
            <a:pPr eaLnBrk="1" hangingPunct="1"/>
            <a:endParaRPr lang="ru-RU" smtClean="0"/>
          </a:p>
        </p:txBody>
      </p:sp>
      <p:sp>
        <p:nvSpPr>
          <p:cNvPr id="3072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87" tIns="45844" rIns="91687" bIns="45844" anchor="b"/>
          <a:lstStyle/>
          <a:p>
            <a:pPr algn="r" defTabSz="923925"/>
            <a:fld id="{AA2BFAFF-AE6E-4FA7-88A1-2D6589441D74}" type="slidenum">
              <a:rPr lang="ru-RU" sz="1200">
                <a:cs typeface="Arial" charset="0"/>
              </a:rPr>
              <a:pPr algn="r" defTabSz="923925"/>
              <a:t>1</a:t>
            </a:fld>
            <a:endParaRPr lang="ru-RU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466FA9-1ABB-4A7C-B5DB-5BF73C2C8C89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317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21" tIns="45661" rIns="91321" bIns="45661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9" name="Номер слайда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 anchor="b"/>
          <a:lstStyle/>
          <a:p>
            <a:pPr algn="r" defTabSz="912813"/>
            <a:fld id="{4A20888F-B79E-4C65-94B1-3DC5B27C23FF}" type="slidenum">
              <a:rPr lang="ru-RU" sz="1200">
                <a:latin typeface="Calibri" pitchFamily="34" charset="0"/>
                <a:cs typeface="Arial" charset="0"/>
              </a:rPr>
              <a:pPr algn="r" defTabSz="912813"/>
              <a:t>9</a:t>
            </a:fld>
            <a:endParaRPr 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4A-D876-4A6C-8075-F890B9B92E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2ABA-55E2-49F0-8DC8-57F728547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E49F-77A0-46DE-8D7C-861DF82DA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E268-0525-4F20-967B-465FD2FAEB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268E-9E00-4B03-8198-6D255658D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B1EC-6A35-466A-B459-0D7BECD95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C1C1-6262-4404-A6ED-49767B221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5B0A-B447-4D29-8224-02A7E2754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C41F-A805-497B-A2AB-176F4D569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5656-59E9-4E09-AE0C-8436751F1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DDDA-DF7B-40D9-B634-0C701387EF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CDD6B67-700D-4468-89FE-9FDF14D7A3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0" r:id="rId2"/>
    <p:sldLayoutId id="2147484509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10" r:id="rId9"/>
    <p:sldLayoutId id="2147484506" r:id="rId10"/>
    <p:sldLayoutId id="21474845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oleObject" Target="../embeddings/_____Microsoft_Office_Excel_97-20033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5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73AB1C-224A-4B15-900B-AE2059C7D07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95400" y="609600"/>
            <a:ext cx="6924675" cy="488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latin typeface="Times New Roman" pitchFamily="18" charset="0"/>
                <a:cs typeface="Arial" charset="0"/>
              </a:rPr>
              <a:t>Суксунский муниципальный район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81000" y="2057400"/>
            <a:ext cx="8382000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Отчёт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Администрации Ключевского сельского поселения о результатах деятельности за 2018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год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840105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Докладчик: Глава  Ключевского сельского поселения – глава администрации Ключевского сельского поселения                                         Малафеев Александр Петрович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1295400" y="1143000"/>
            <a:ext cx="69342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Ключевское сельское поселение</a:t>
            </a:r>
          </a:p>
        </p:txBody>
      </p:sp>
      <p:pic>
        <p:nvPicPr>
          <p:cNvPr id="9231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90600" y="304800"/>
            <a:ext cx="7696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доходы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Ключевского сельского поселения, млн.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9600" y="1295400"/>
          <a:ext cx="8077200" cy="5302051"/>
        </p:xfrm>
        <a:graphic>
          <a:graphicData uri="http://schemas.openxmlformats.org/drawingml/2006/table">
            <a:tbl>
              <a:tblPr/>
              <a:tblGrid>
                <a:gridCol w="4038600"/>
                <a:gridCol w="1011521"/>
                <a:gridCol w="969679"/>
                <a:gridCol w="1031312"/>
                <a:gridCol w="1026088"/>
              </a:tblGrid>
              <a:tr h="583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поступления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Налог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доходы физических лиц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Доходы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уплаты акцизов на дизельное топливо, моторные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масла, автомобильный бензин.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ЕСХН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Налог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имущество физических лиц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6,3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5,4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Земельный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Транспортный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Прочие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(гос.пошлина,доходы от продажи материальных и нематериальных активов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доходы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платных услуг)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или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45,5%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12,9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или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1524000"/>
          <a:ext cx="4340225" cy="4933950"/>
        </p:xfrm>
        <a:graphic>
          <a:graphicData uri="http://schemas.openxmlformats.org/presentationml/2006/ole">
            <p:oleObj spid="_x0000_s2050" r:id="rId3" imgW="4340728" imgH="4932091" progId="Excel.Sheet.8">
              <p:embed/>
            </p:oleObj>
          </a:graphicData>
        </a:graphic>
      </p:graphicFrame>
      <p:graphicFrame>
        <p:nvGraphicFramePr>
          <p:cNvPr id="2051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28600" y="1524000"/>
          <a:ext cx="4191000" cy="4648200"/>
        </p:xfrm>
        <a:graphic>
          <a:graphicData uri="http://schemas.openxmlformats.org/presentationml/2006/ole">
            <p:oleObj spid="_x0000_s2051" r:id="rId4" imgW="4188315" imgH="4651651" progId="Excel.Sheet.8">
              <p:embed/>
            </p:oleObj>
          </a:graphicData>
        </a:graphic>
      </p:graphicFrame>
      <p:pic>
        <p:nvPicPr>
          <p:cNvPr id="2052" name="Picture 15" descr="Суксунский МРбланк цв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371600" y="457200"/>
            <a:ext cx="73914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расходной части бюджета Ключевского сельского поселения , млн. руб.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5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7315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дорожная деятельность</a:t>
            </a:r>
          </a:p>
        </p:txBody>
      </p:sp>
      <p:graphicFrame>
        <p:nvGraphicFramePr>
          <p:cNvPr id="8" name="Содержимое 9"/>
          <p:cNvGraphicFramePr>
            <a:graphicFrameLocks/>
          </p:cNvGraphicFramePr>
          <p:nvPr/>
        </p:nvGraphicFramePr>
        <p:xfrm>
          <a:off x="381000" y="1447800"/>
          <a:ext cx="8534400" cy="5335615"/>
        </p:xfrm>
        <a:graphic>
          <a:graphicData uri="http://schemas.openxmlformats.org/drawingml/2006/table">
            <a:tbl>
              <a:tblPr/>
              <a:tblGrid>
                <a:gridCol w="5105400"/>
                <a:gridCol w="1752600"/>
                <a:gridCol w="1676400"/>
              </a:tblGrid>
              <a:tr h="228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</a:tr>
              <a:tr h="298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(тыс.руб.)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(тыс.руб.)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</a:tr>
              <a:tr h="38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дорог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8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дорог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и ремонт водопроводов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Уличное освещение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Вывоз мусора, утилизация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несанкц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свалок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кадастровых работ и оценка объектов недвижимости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857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(площадка с.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Мартьяново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городская среда ул.Курортная, вырубка сухостоя, сод. мест захоронения)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строительства, архитектуры (Ген.план)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8 530,0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8220,86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5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47800" y="685800"/>
            <a:ext cx="7315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Расходы на социальную поддержку населения</a:t>
            </a:r>
          </a:p>
        </p:txBody>
      </p:sp>
      <p:graphicFrame>
        <p:nvGraphicFramePr>
          <p:cNvPr id="12" name="Содержимое 9"/>
          <p:cNvGraphicFramePr>
            <a:graphicFrameLocks noGrp="1"/>
          </p:cNvGraphicFramePr>
          <p:nvPr>
            <p:ph idx="4294967295"/>
          </p:nvPr>
        </p:nvGraphicFramePr>
        <p:xfrm>
          <a:off x="381000" y="1524000"/>
          <a:ext cx="8534400" cy="4328730"/>
        </p:xfrm>
        <a:graphic>
          <a:graphicData uri="http://schemas.openxmlformats.org/drawingml/2006/table">
            <a:tbl>
              <a:tblPr/>
              <a:tblGrid>
                <a:gridCol w="5105400"/>
                <a:gridCol w="1752600"/>
                <a:gridCol w="1676400"/>
              </a:tblGrid>
              <a:tr h="41876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</a:tr>
              <a:tr h="571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(тыс.руб.)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(тыс.руб.)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</a:tr>
              <a:tr h="700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Пенсии за выслугу лет лицам, замещающим  муниципальные должности, муниципальным служащим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00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 поддержки отдельным категориям граждан, работающим в государственных и муниципальных организациях Пермского края и проживающим в сельской местности по оплате ЖКУ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6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Трудоустройство граждан через центр занятости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0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0"/>
            <a:ext cx="7924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 «Тисовский ИДЦ»</a:t>
            </a: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9600" y="456247"/>
            <a:ext cx="8153400" cy="60939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сельских домов культуры, 2 сельских клуба. </a:t>
            </a: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Бюджет Учреждения и оплата труда (тыс. руб.)</a:t>
            </a:r>
          </a:p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dirty="0"/>
              <a:t>	В отчетный период проведены следующие работы:</a:t>
            </a:r>
            <a:br>
              <a:rPr lang="ru-RU" sz="1600" dirty="0"/>
            </a:br>
            <a:r>
              <a:rPr lang="ru-RU" sz="1600" dirty="0"/>
              <a:t>в </a:t>
            </a:r>
            <a:r>
              <a:rPr lang="ru-RU" sz="1600" dirty="0" err="1"/>
              <a:t>Торговищенском</a:t>
            </a:r>
            <a:r>
              <a:rPr lang="ru-RU" sz="1600" dirty="0"/>
              <a:t> СДК проведен ремонт кровли (замена кровельного железа, частичный ремонт обрешетки, отбивка штукатурки с потолка).</a:t>
            </a:r>
            <a:br>
              <a:rPr lang="ru-RU" sz="1600" dirty="0"/>
            </a:br>
            <a:r>
              <a:rPr lang="ru-RU" sz="1600" dirty="0"/>
              <a:t>в  рамках  проекта  партии  "Единая  Россия"  проведен  ремонт  всех  помещений </a:t>
            </a:r>
            <a:r>
              <a:rPr lang="ru-RU" sz="1600" dirty="0" err="1"/>
              <a:t>Бреховского</a:t>
            </a:r>
            <a:r>
              <a:rPr lang="ru-RU" sz="1600" dirty="0"/>
              <a:t> сельского клуба: </a:t>
            </a:r>
          </a:p>
          <a:p>
            <a:pPr algn="just">
              <a:defRPr/>
            </a:pPr>
            <a:r>
              <a:rPr lang="ru-RU" sz="1600" dirty="0"/>
              <a:t>   - обустройство  потолка,  </a:t>
            </a:r>
          </a:p>
          <a:p>
            <a:pPr algn="just">
              <a:defRPr/>
            </a:pPr>
            <a:r>
              <a:rPr lang="ru-RU" sz="1600" dirty="0"/>
              <a:t>   -укладка напольной плитки,</a:t>
            </a:r>
          </a:p>
          <a:p>
            <a:pPr>
              <a:defRPr/>
            </a:pPr>
            <a:r>
              <a:rPr lang="ru-RU" sz="1600" dirty="0"/>
              <a:t>   -оборудован </a:t>
            </a:r>
            <a:r>
              <a:rPr lang="ru-RU" sz="1600" dirty="0" err="1"/>
              <a:t>сан.узел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	В рамках развития культуры в 2018 году вновь принята программа "Старшее поколение" на поддержание работы первичных ветеранских организаций - 50 тыс.рублей.</a:t>
            </a:r>
            <a:br>
              <a:rPr lang="ru-RU" sz="1600" dirty="0"/>
            </a:br>
            <a:r>
              <a:rPr lang="ru-RU" sz="1600" dirty="0"/>
              <a:t>В 2018 году проведено 574 мероприятия (АППГ-781), которые посетили 24152 человека (АППГ - 40158). Уменьшение количества посетителей связано с проведением ремонтных работ в СДК.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/>
        </p:nvGraphicFramePr>
        <p:xfrm>
          <a:off x="787400" y="1320800"/>
          <a:ext cx="7950200" cy="2743200"/>
        </p:xfrm>
        <a:graphic>
          <a:graphicData uri="http://schemas.openxmlformats.org/presentationml/2006/ole">
            <p:oleObj spid="_x0000_s3074" r:id="rId4" imgW="7949873" imgH="274343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0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Тисовская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сельская библиотека»</a:t>
            </a:r>
          </a:p>
        </p:txBody>
      </p:sp>
      <p:pic>
        <p:nvPicPr>
          <p:cNvPr id="4102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66800" y="533401"/>
            <a:ext cx="7696200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Учреждение состоит из 6 сельских библиотек.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Бюджет Учреждения и оплата труда (тыс. руб.)</a:t>
            </a:r>
          </a:p>
          <a:p>
            <a:pPr algn="just"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/>
              <a:t>онд библиотек учреждения на   2018 год  составляет 45160 экз.Оформлена подписка  на периодику на 2018 год в  сумме 8776 рублей 44 копейки.</a:t>
            </a:r>
          </a:p>
          <a:p>
            <a:pPr algn="just">
              <a:defRPr/>
            </a:pPr>
            <a:r>
              <a:rPr lang="ru-RU" sz="1600" dirty="0"/>
              <a:t>Проведено 182 мероприятия - это конкурсы, литературные, тематические вечера, игровые формы работы активно используются, утренники, литературно - музыкальные часы.</a:t>
            </a:r>
          </a:p>
          <a:p>
            <a:pPr algn="just">
              <a:defRPr/>
            </a:pPr>
            <a:r>
              <a:rPr lang="ru-RU" sz="1600" dirty="0"/>
              <a:t> В </a:t>
            </a:r>
            <a:r>
              <a:rPr lang="ru-RU" sz="1600" dirty="0" err="1"/>
              <a:t>Торговищенской</a:t>
            </a:r>
            <a:r>
              <a:rPr lang="ru-RU" sz="1600" dirty="0"/>
              <a:t> сельской библиотеке был сделан капитальный ремонт: заменена крыша, потолок, отремонтирован пол, покраска пола, побелка стен. Большую помощь оказали привлекаемые волонтёры, работники из центра занятости.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/>
        </p:nvGraphicFramePr>
        <p:xfrm>
          <a:off x="1066800" y="1219200"/>
          <a:ext cx="7745413" cy="2740025"/>
        </p:xfrm>
        <a:graphic>
          <a:graphicData uri="http://schemas.openxmlformats.org/presentationml/2006/ole">
            <p:oleObj spid="_x0000_s4098" r:id="rId4" imgW="7748688" imgH="27373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0"/>
            <a:ext cx="7848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«Управление имуществом и жилищно-коммунальным хозяйством»</a:t>
            </a:r>
          </a:p>
        </p:txBody>
      </p:sp>
      <p:pic>
        <p:nvPicPr>
          <p:cNvPr id="20485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914400" y="948690"/>
            <a:ext cx="7924800" cy="5355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2018 год учреждение является гарантирующей организацией в сфере холодного водоснабжения и в сфере похоронного дела.</a:t>
            </a:r>
          </a:p>
          <a:p>
            <a:pPr algn="ctr" eaLnBrk="0" hangingPunct="0"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2018 году Учреждением проведены следующие мероприятия:</a:t>
            </a:r>
          </a:p>
          <a:p>
            <a:pPr algn="ctr" eaLnBrk="0" hangingPunct="0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Роспотребнадзором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согласовано 9 (девять) Рабочих программ производственного контроля качества питьевой воды;</a:t>
            </a:r>
          </a:p>
          <a:p>
            <a:pPr algn="just" eaLnBrk="0" hangingPunct="0"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разработан проект зон санитарной охраны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д.Шахарово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0" hangingPunct="0"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проекты с.Ключи,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д.Мартьяново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д.Шахарово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прошли согласование во всех инстанциях и готовы к получению лицензии на водоснабжение;</a:t>
            </a:r>
          </a:p>
          <a:p>
            <a:pPr algn="just" eaLnBrk="0" hangingPunct="0"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обустроена зона санитарной охраны с.Ключи;</a:t>
            </a:r>
          </a:p>
          <a:p>
            <a:pPr algn="just" eaLnBrk="0" hangingPunct="0"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подготовлен пакет документов для сдачи в региональную службу по тарифам с целью утверждения тарифа на холодное водоснабжение на территории Ключевского сельского поселения на перспективу (2019-2023 гг.);</a:t>
            </a:r>
          </a:p>
          <a:p>
            <a:pPr algn="just" eaLnBrk="0" hangingPunct="0"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2018 год заключено 16 срочных трудовых договоров с целью трудоустройства лиц, состоящих на учете в центре занятости;</a:t>
            </a:r>
          </a:p>
          <a:p>
            <a:pPr algn="just" eaLnBrk="0" hangingPunct="0"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декабре 2018 года приняты полномочия по обеспечению первичных мер пожарной безопасности на территории поселения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0"/>
            <a:ext cx="7924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Первичные меры пожарной безопасности</a:t>
            </a:r>
          </a:p>
        </p:txBody>
      </p:sp>
      <p:pic>
        <p:nvPicPr>
          <p:cNvPr id="21509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8001000" cy="4355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имеется 3 ДПК с общим персоналом 14 человек. </a:t>
            </a:r>
          </a:p>
          <a:p>
            <a:pPr algn="just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Бюджет ДПК за 2018 год составил 2,020 млн. руб.</a:t>
            </a:r>
          </a:p>
          <a:p>
            <a:pPr algn="just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на 2017 год составляет 1,975 млн.руб.</a:t>
            </a:r>
          </a:p>
          <a:p>
            <a:pPr algn="just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Укомплектованность ПТВ - 90%.</a:t>
            </a:r>
          </a:p>
          <a:p>
            <a:pPr algn="just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и содержание источников наружного противопожарного водоснабжения – 34,1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Прочие расходы – 215,86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Приобреиение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пожарного оборудования – 85,24тыс.руб</a:t>
            </a:r>
          </a:p>
          <a:p>
            <a:pPr algn="just">
              <a:defRPr/>
            </a:pP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2018 году установили пожарный гидрант в с.Сыра </a:t>
            </a:r>
          </a:p>
          <a:p>
            <a:pPr algn="just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Очистка пожарных пирсов.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0"/>
            <a:ext cx="8001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работы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Ключевского сельского поселения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1164134"/>
            <a:ext cx="8001000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Развитие МКУ по направлениям: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Лицензирование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представление услуг гражданам и организациям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оформление смет</a:t>
            </a:r>
          </a:p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Развитие экономического потенциала: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ПЗЗ и ГП (внесение изменений)	     - дороги (инвентаризация, ремонт)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заброшенные дома, участки             - вода (решение суда)</a:t>
            </a:r>
          </a:p>
          <a:p>
            <a:pPr>
              <a:buFontTx/>
              <a:buChar char="-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 ТКО 	               	     - уличное освещение (расширение)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налоговой дисциплины </a:t>
            </a:r>
          </a:p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Оформление документов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администрации поселения (водопровод, дороги, здания).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4. Улучшение культурного досуга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(ремонт домов культуры и парков Победы, развитие клубных формирований, поддержка спорта). </a:t>
            </a:r>
          </a:p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Программно-целевой метод инициативного бюджетирования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Развитие ТОС и самообложения на территории поселения, повышение гражданской активности населения, для привлечения дополнительных финансовых средств.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48A147-71C1-4FFA-B44E-1D55CAAD06E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5" name="Заголовок 1"/>
          <p:cNvSpPr>
            <a:spLocks/>
          </p:cNvSpPr>
          <p:nvPr/>
        </p:nvSpPr>
        <p:spPr bwMode="auto">
          <a:xfrm>
            <a:off x="152400" y="22860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5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1676400"/>
            <a:ext cx="5410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4400" i="1" dirty="0">
                <a:latin typeface="Times New Roman" pitchFamily="18" charset="0"/>
                <a:cs typeface="Tahoma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4400" i="1" dirty="0">
                <a:latin typeface="Times New Roman" pitchFamily="18" charset="0"/>
                <a:cs typeface="Tahoma" pitchFamily="34" charset="0"/>
              </a:rPr>
              <a:t>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C:\Users\Александр\Desktop\Новая папка\ГЕНПЛАН\Обосновывающие материалы\схема границ земель различных категор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0"/>
            <a:ext cx="76962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Общая характеристика Ключевского поселения</a:t>
            </a:r>
          </a:p>
        </p:txBody>
      </p:sp>
      <p:pic>
        <p:nvPicPr>
          <p:cNvPr id="11269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533400"/>
            <a:ext cx="8001000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Площадь Ключевского сельского поселения - 68422га, это 54% территории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Суксунского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Из них: земли с/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назначения – 44741,7 га.,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земли лесного фонда – 20876,0 га.,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земли населённых пунктов – 1673,0 га.,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земли водного фонда – 439,73 га.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земли промышленной энергетики – 117,57 га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земли ООПТ – 19,00 га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земли запаса – 555,00 га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территории поселения расположено 23 населенных пункта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которых расположено 2156 хозяйств.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населения: </a:t>
            </a:r>
          </a:p>
          <a:p>
            <a:pPr algn="just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занятости: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курорт, сельское хозяйство, образование, здравоохранение, культура, торговля и общественное питание, лесопереработка, вахтовый метод и т.д.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Основные национальности: русские, татары.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Общая протяженность дорог местного значения, обслуживаемых поселением составляет 99 км. (дороги муниципальной собственности)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90600" y="3643313"/>
          <a:ext cx="7772400" cy="1507200"/>
        </p:xfrm>
        <a:graphic>
          <a:graphicData uri="http://schemas.openxmlformats.org/drawingml/2006/table">
            <a:tbl>
              <a:tblPr/>
              <a:tblGrid>
                <a:gridCol w="941388"/>
                <a:gridCol w="887412"/>
                <a:gridCol w="990600"/>
                <a:gridCol w="914400"/>
                <a:gridCol w="990600"/>
                <a:gridCol w="1371600"/>
                <a:gridCol w="1676400"/>
              </a:tblGrid>
              <a:tr h="531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18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Пенсионный возраст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Трудоспособный возраст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01.01.18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2787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1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01.01.19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1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990600" y="0"/>
            <a:ext cx="8001000" cy="8925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Совет депутатов поселения 2 созыва </a:t>
            </a:r>
          </a:p>
          <a:p>
            <a:pPr algn="ctr">
              <a:defRPr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2293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616585"/>
            <a:ext cx="8001000" cy="60324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октября 2018 года приступил к работе новый состав Совета депутатов, который избран 9 сентября 2018 года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Председатель совета депутатов  Коряков Николай Федорович. 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Всего 12 депутатов.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Работают 4 комиссии :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1. По вопросам жизнеобеспечения населения и благоустройства территории поселения – председатель  Климова О.Н.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2. По вопросам бюджета, финансовой, налоговой, экономической политики – председатель Коряков Н.Ф.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3. По вопросам культуры, спорта, делам молодежи – Волков А.А.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4. По правовым вопросам – Бобина С.С.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 2018 году проведено 9 заседаний (АППГ-7), в результате которых принято 55 решений (АППГ-56).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90600" y="0"/>
            <a:ext cx="8001000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6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Администрация Ключевского поселения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295400"/>
            <a:ext cx="8001000" cy="45397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ru-RU" sz="23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Ключевского сельского поселения – глава администрации Ключевского сельского поселения 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Малафеев А.П.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заместитель главы администрации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Волков А.Р.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Финансово-экономический отдел – начальник отдела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Меркурьева Р.Ф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главный бухгалтер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Баянова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Т.А.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2 ведущих    специалиста                                                                           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делопроизводства и кадров -  заведующая отделом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Аристова В.Б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(4 делопроизводителя по 0,5 ставки, 1 специалист Ключевской территории)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Юрист администрации –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Минина О.Н.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Специалист, осуществляющий первичный воинский учет –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Чебыкина Н.И.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Специалист по закупкам –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Меркурьева Р.Ф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90600" y="0"/>
            <a:ext cx="7924800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600" b="1" dirty="0"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Отдел делопроизводства и кадров</a:t>
            </a:r>
          </a:p>
          <a:p>
            <a:pPr algn="ctr">
              <a:defRPr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145730"/>
            <a:ext cx="7924800" cy="54476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2018 года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зарегистрировано  входящих дел – 1218 (АППГ - 815),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исходящих – 578 (АППГ - 449),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обращений граждан – 9 (АППГ – 26)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Выдано  справок  2896 (АППГ-2731).</a:t>
            </a:r>
          </a:p>
          <a:p>
            <a:pPr algn="just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и утверждено 444 локальных акта  (АППГ – 517).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Учтено 2142 хозяйств с записями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похозяйственные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книги .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Поголовье с/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животных составило: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КРС – 471 голова (АППГ - 422) ,  в т.ч. коров – 223 (АППГ – 250).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овец и коз – 351  (АППГ – 387).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свиней – 292  (АППГ – 184).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птицы – 4648 (АППГ – 4796).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Пчелосемей – 616  (АППГ – 632).</a:t>
            </a:r>
          </a:p>
          <a:p>
            <a:pPr algn="just">
              <a:defRPr/>
            </a:pPr>
            <a:endParaRPr lang="ru-RU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0"/>
            <a:ext cx="7924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Воинский учёт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838200"/>
            <a:ext cx="7924800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воинском учёте в сельском поселении состоит 1142    человека (АППГ – 1163) из них 17 офицеров запаса.</a:t>
            </a:r>
          </a:p>
          <a:p>
            <a:pPr algn="just"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 2018 году вызвано повестками на заседания призывных комиссий 40 человек.</a:t>
            </a:r>
          </a:p>
          <a:p>
            <a:pPr algn="just"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Призваны в ряды РА – 20 человек (АППГ–14).</a:t>
            </a:r>
          </a:p>
          <a:p>
            <a:pPr algn="just"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Сформировано 34 личных дела юношей, подлежащих первичной постановке на воинский учёт.</a:t>
            </a:r>
          </a:p>
          <a:p>
            <a:pPr algn="just"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Ведется работа по снятию и постановке на воинский учёт, сверка учётных данных с организациями, сверка данных учётных карточек с отделом военного комиссариата по Кишертскому и Суксунскому районам, корректировка документов, связанных с гражданской обороной и чрезвычайными ситуациями.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Суксунский МРбланк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90600" y="0"/>
            <a:ext cx="79248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МКУ «Управление ЖКХ»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609600"/>
            <a:ext cx="8001000" cy="5139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присвоению адресов объектам обратились 121 человек (АППГ-69). 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Выдано 21 актов на строительство (АППГ-46), утверждено 44 градостроительных планов (АППГ- 55), разрешений на проведение земляных работ -  22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Проведено 7 осмотров жилых домов для определения пригодности (не пригодности) для проживания (АППГ-11), подготовлено актов освидетельствования проведения основных работ по строительству (реконструкции) жилых домов для получения материнского капитала – 8, поставлено на учет граждан признанных нуждающимися в улучшении жилищных условий  1 семья (АППГ-4). 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 на учете на 01.01.2019г. нуждающихся в улучшении жилищных условий – 23 семьи (АППГ-24)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Снято с учета в связи с улучшением жилищных условий 2 семьи, 2 семьи улучшили жилищные условия самостоятельно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Проведена инвентаризация имущества. Зарегистрировано право собственности на 32 объекта (20 водопроводы, 12 бесхозяйные башни, скважины), на 17 автомобильных дорог зарегистрировано право собственности, из них признано через суд - 2.     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Приватизация жилья – 1 квартира. В собственности администрации по состоянию на 1 января 2019 года муниципального жилья нет.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Проводится помощь при оформлении документов на земельные участки и жилые дома. Заключено договоров на оказание платных услуг- 15, Составление договоров купли-продажи – 2, договоров дарения – 6. Всего 23.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E4C5D-78B5-45F6-A3A7-D132F7C272E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28" name="Text Box 13"/>
          <p:cNvSpPr txBox="1">
            <a:spLocks noChangeArrowheads="1"/>
          </p:cNvSpPr>
          <p:nvPr/>
        </p:nvSpPr>
        <p:spPr bwMode="auto">
          <a:xfrm>
            <a:off x="468313" y="-7938"/>
            <a:ext cx="835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9BDED0-2E88-4668-9912-90AAE22AF60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24000" y="228601"/>
            <a:ext cx="7239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Ключевского сельского поселения, млн. рублей</a:t>
            </a:r>
          </a:p>
        </p:txBody>
      </p:sp>
      <p:sp>
        <p:nvSpPr>
          <p:cNvPr id="1033" name="Заголовок 1"/>
          <p:cNvSpPr>
            <a:spLocks/>
          </p:cNvSpPr>
          <p:nvPr/>
        </p:nvSpPr>
        <p:spPr bwMode="auto">
          <a:xfrm>
            <a:off x="152400" y="1524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6" descr="Суксунский МРбланк цв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Диаграмма 13"/>
          <p:cNvGraphicFramePr>
            <a:graphicFrameLocks/>
          </p:cNvGraphicFramePr>
          <p:nvPr/>
        </p:nvGraphicFramePr>
        <p:xfrm>
          <a:off x="985838" y="1139825"/>
          <a:ext cx="7953375" cy="5343525"/>
        </p:xfrm>
        <a:graphic>
          <a:graphicData uri="http://schemas.openxmlformats.org/presentationml/2006/ole">
            <p:oleObj spid="_x0000_s1026" r:id="rId5" imgW="7949873" imgH="5346655" progId="Excel.Sheet.8">
              <p:embed/>
            </p:oleObj>
          </a:graphicData>
        </a:graphic>
      </p:graphicFrame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438400" y="1371600"/>
            <a:ext cx="9144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30,8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 rot="10800000" flipV="1">
            <a:off x="5410200" y="1447800"/>
            <a:ext cx="990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28,0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3169</TotalTime>
  <Words>1602</Words>
  <Application>Microsoft Office PowerPoint</Application>
  <PresentationFormat>Экран (4:3)</PresentationFormat>
  <Paragraphs>292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Валентина</cp:lastModifiedBy>
  <cp:revision>277</cp:revision>
  <cp:lastPrinted>1601-01-01T00:00:00Z</cp:lastPrinted>
  <dcterms:created xsi:type="dcterms:W3CDTF">1601-01-01T00:00:00Z</dcterms:created>
  <dcterms:modified xsi:type="dcterms:W3CDTF">2019-02-11T10:56:46Z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