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13" r:id="rId1"/>
  </p:sldMasterIdLst>
  <p:notesMasterIdLst>
    <p:notesMasterId r:id="rId54"/>
  </p:notesMasterIdLst>
  <p:sldIdLst>
    <p:sldId id="377" r:id="rId2"/>
    <p:sldId id="450" r:id="rId3"/>
    <p:sldId id="435" r:id="rId4"/>
    <p:sldId id="436" r:id="rId5"/>
    <p:sldId id="453" r:id="rId6"/>
    <p:sldId id="451" r:id="rId7"/>
    <p:sldId id="441" r:id="rId8"/>
    <p:sldId id="437" r:id="rId9"/>
    <p:sldId id="438" r:id="rId10"/>
    <p:sldId id="432" r:id="rId11"/>
    <p:sldId id="407" r:id="rId12"/>
    <p:sldId id="381" r:id="rId13"/>
    <p:sldId id="406" r:id="rId14"/>
    <p:sldId id="382" r:id="rId15"/>
    <p:sldId id="408" r:id="rId16"/>
    <p:sldId id="383" r:id="rId17"/>
    <p:sldId id="405" r:id="rId18"/>
    <p:sldId id="384" r:id="rId19"/>
    <p:sldId id="404" r:id="rId20"/>
    <p:sldId id="385" r:id="rId21"/>
    <p:sldId id="443" r:id="rId22"/>
    <p:sldId id="444" r:id="rId23"/>
    <p:sldId id="452" r:id="rId24"/>
    <p:sldId id="454" r:id="rId25"/>
    <p:sldId id="393" r:id="rId26"/>
    <p:sldId id="456" r:id="rId27"/>
    <p:sldId id="457" r:id="rId28"/>
    <p:sldId id="386" r:id="rId29"/>
    <p:sldId id="387" r:id="rId30"/>
    <p:sldId id="415" r:id="rId31"/>
    <p:sldId id="416" r:id="rId32"/>
    <p:sldId id="417" r:id="rId33"/>
    <p:sldId id="418" r:id="rId34"/>
    <p:sldId id="420" r:id="rId35"/>
    <p:sldId id="419" r:id="rId36"/>
    <p:sldId id="421" r:id="rId37"/>
    <p:sldId id="388" r:id="rId38"/>
    <p:sldId id="394" r:id="rId39"/>
    <p:sldId id="389" r:id="rId40"/>
    <p:sldId id="390" r:id="rId41"/>
    <p:sldId id="448" r:id="rId42"/>
    <p:sldId id="427" r:id="rId43"/>
    <p:sldId id="399" r:id="rId44"/>
    <p:sldId id="430" r:id="rId45"/>
    <p:sldId id="395" r:id="rId46"/>
    <p:sldId id="400" r:id="rId47"/>
    <p:sldId id="401" r:id="rId48"/>
    <p:sldId id="447" r:id="rId49"/>
    <p:sldId id="440" r:id="rId50"/>
    <p:sldId id="455" r:id="rId51"/>
    <p:sldId id="439" r:id="rId52"/>
    <p:sldId id="458"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2529" autoAdjust="0"/>
  </p:normalViewPr>
  <p:slideViewPr>
    <p:cSldViewPr>
      <p:cViewPr>
        <p:scale>
          <a:sx n="82" d="100"/>
          <a:sy n="82" d="100"/>
        </p:scale>
        <p:origin x="-2454"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4726A4-91BA-4551-A7A9-75C7B45F542E}"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ru-RU"/>
        </a:p>
      </dgm:t>
    </dgm:pt>
    <dgm:pt modelId="{73504B87-9D8E-44A8-8038-27B814EEFEE7}">
      <dgm:prSet/>
      <dgm:spPr/>
      <dgm:t>
        <a:bodyPr/>
        <a:lstStyle/>
        <a:p>
          <a:pPr rtl="0"/>
          <a:r>
            <a:rPr lang="ru-RU" dirty="0" smtClean="0"/>
            <a:t>Две тысячи двадцатый – год 75-летия Победы. Великой Победы советского народа над фашистскими захватчиками. Победы наших отцов и матерей, дедов и бабушек, прадедов и прабабушек, сражавшихся на полях войны и ковавших Победу в тылу.</a:t>
          </a:r>
          <a:endParaRPr lang="ru-RU" dirty="0"/>
        </a:p>
      </dgm:t>
    </dgm:pt>
    <dgm:pt modelId="{F674DA4F-A5DA-4CAA-9300-54E1527B2F30}" type="parTrans" cxnId="{0ECA4F99-053B-4AE8-BCD0-A61214F683F4}">
      <dgm:prSet/>
      <dgm:spPr/>
      <dgm:t>
        <a:bodyPr/>
        <a:lstStyle/>
        <a:p>
          <a:endParaRPr lang="ru-RU"/>
        </a:p>
      </dgm:t>
    </dgm:pt>
    <dgm:pt modelId="{FD1FE26B-1477-43DE-A0A3-D72E780943DC}" type="sibTrans" cxnId="{0ECA4F99-053B-4AE8-BCD0-A61214F683F4}">
      <dgm:prSet/>
      <dgm:spPr/>
      <dgm:t>
        <a:bodyPr/>
        <a:lstStyle/>
        <a:p>
          <a:endParaRPr lang="ru-RU"/>
        </a:p>
      </dgm:t>
    </dgm:pt>
    <dgm:pt modelId="{F757B046-6414-4024-98B2-4A875977C18E}" type="pres">
      <dgm:prSet presAssocID="{D44726A4-91BA-4551-A7A9-75C7B45F542E}" presName="diagram" presStyleCnt="0">
        <dgm:presLayoutVars>
          <dgm:chPref val="1"/>
          <dgm:dir/>
          <dgm:animOne val="branch"/>
          <dgm:animLvl val="lvl"/>
          <dgm:resizeHandles/>
        </dgm:presLayoutVars>
      </dgm:prSet>
      <dgm:spPr/>
      <dgm:t>
        <a:bodyPr/>
        <a:lstStyle/>
        <a:p>
          <a:endParaRPr lang="ru-RU"/>
        </a:p>
      </dgm:t>
    </dgm:pt>
    <dgm:pt modelId="{2CEA0FA9-359A-4769-9B4C-6BECEB96395C}" type="pres">
      <dgm:prSet presAssocID="{73504B87-9D8E-44A8-8038-27B814EEFEE7}" presName="root" presStyleCnt="0"/>
      <dgm:spPr/>
    </dgm:pt>
    <dgm:pt modelId="{B4F82564-24FA-4CFD-9F07-CC2DAF253CBA}" type="pres">
      <dgm:prSet presAssocID="{73504B87-9D8E-44A8-8038-27B814EEFEE7}" presName="rootComposite" presStyleCnt="0"/>
      <dgm:spPr/>
    </dgm:pt>
    <dgm:pt modelId="{6C8D0598-A13F-4185-9226-09E53B35A91B}" type="pres">
      <dgm:prSet presAssocID="{73504B87-9D8E-44A8-8038-27B814EEFEE7}" presName="rootText" presStyleLbl="node1" presStyleIdx="0" presStyleCnt="1" custLinFactNeighborX="1053" custLinFactNeighborY="37847"/>
      <dgm:spPr/>
      <dgm:t>
        <a:bodyPr/>
        <a:lstStyle/>
        <a:p>
          <a:endParaRPr lang="ru-RU"/>
        </a:p>
      </dgm:t>
    </dgm:pt>
    <dgm:pt modelId="{03C21944-4769-42C0-9E4D-B7FEFF1848FB}" type="pres">
      <dgm:prSet presAssocID="{73504B87-9D8E-44A8-8038-27B814EEFEE7}" presName="rootConnector" presStyleLbl="node1" presStyleIdx="0" presStyleCnt="1"/>
      <dgm:spPr/>
      <dgm:t>
        <a:bodyPr/>
        <a:lstStyle/>
        <a:p>
          <a:endParaRPr lang="ru-RU"/>
        </a:p>
      </dgm:t>
    </dgm:pt>
    <dgm:pt modelId="{B82F8791-B409-44D0-87A0-705B048C889C}" type="pres">
      <dgm:prSet presAssocID="{73504B87-9D8E-44A8-8038-27B814EEFEE7}" presName="childShape" presStyleCnt="0"/>
      <dgm:spPr/>
    </dgm:pt>
  </dgm:ptLst>
  <dgm:cxnLst>
    <dgm:cxn modelId="{ABF42EEA-C672-4249-955E-35090E39B964}" type="presOf" srcId="{73504B87-9D8E-44A8-8038-27B814EEFEE7}" destId="{03C21944-4769-42C0-9E4D-B7FEFF1848FB}" srcOrd="1" destOrd="0" presId="urn:microsoft.com/office/officeart/2005/8/layout/hierarchy3"/>
    <dgm:cxn modelId="{0ECA4F99-053B-4AE8-BCD0-A61214F683F4}" srcId="{D44726A4-91BA-4551-A7A9-75C7B45F542E}" destId="{73504B87-9D8E-44A8-8038-27B814EEFEE7}" srcOrd="0" destOrd="0" parTransId="{F674DA4F-A5DA-4CAA-9300-54E1527B2F30}" sibTransId="{FD1FE26B-1477-43DE-A0A3-D72E780943DC}"/>
    <dgm:cxn modelId="{6914C5E1-F5E0-4EDB-950F-F3685A2FDDA1}" type="presOf" srcId="{D44726A4-91BA-4551-A7A9-75C7B45F542E}" destId="{F757B046-6414-4024-98B2-4A875977C18E}" srcOrd="0" destOrd="0" presId="urn:microsoft.com/office/officeart/2005/8/layout/hierarchy3"/>
    <dgm:cxn modelId="{051C85EF-55B7-4EF3-AD22-9C0762C4B3CD}" type="presOf" srcId="{73504B87-9D8E-44A8-8038-27B814EEFEE7}" destId="{6C8D0598-A13F-4185-9226-09E53B35A91B}" srcOrd="0" destOrd="0" presId="urn:microsoft.com/office/officeart/2005/8/layout/hierarchy3"/>
    <dgm:cxn modelId="{C07EB729-045D-4DD0-B6E6-973B47C577B4}" type="presParOf" srcId="{F757B046-6414-4024-98B2-4A875977C18E}" destId="{2CEA0FA9-359A-4769-9B4C-6BECEB96395C}" srcOrd="0" destOrd="0" presId="urn:microsoft.com/office/officeart/2005/8/layout/hierarchy3"/>
    <dgm:cxn modelId="{F4E4FA24-1788-4D5A-B14A-41C6DD8BA85C}" type="presParOf" srcId="{2CEA0FA9-359A-4769-9B4C-6BECEB96395C}" destId="{B4F82564-24FA-4CFD-9F07-CC2DAF253CBA}" srcOrd="0" destOrd="0" presId="urn:microsoft.com/office/officeart/2005/8/layout/hierarchy3"/>
    <dgm:cxn modelId="{9E52828D-F811-4313-83D2-278FD67F5EB6}" type="presParOf" srcId="{B4F82564-24FA-4CFD-9F07-CC2DAF253CBA}" destId="{6C8D0598-A13F-4185-9226-09E53B35A91B}" srcOrd="0" destOrd="0" presId="urn:microsoft.com/office/officeart/2005/8/layout/hierarchy3"/>
    <dgm:cxn modelId="{7073488B-6565-46F8-AD63-042FB6E94043}" type="presParOf" srcId="{B4F82564-24FA-4CFD-9F07-CC2DAF253CBA}" destId="{03C21944-4769-42C0-9E4D-B7FEFF1848FB}" srcOrd="1" destOrd="0" presId="urn:microsoft.com/office/officeart/2005/8/layout/hierarchy3"/>
    <dgm:cxn modelId="{D3A16A78-B47F-442C-90F7-85F928E6E50C}" type="presParOf" srcId="{2CEA0FA9-359A-4769-9B4C-6BECEB96395C}" destId="{B82F8791-B409-44D0-87A0-705B048C889C}" srcOrd="1"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8D0598-A13F-4185-9226-09E53B35A91B}">
      <dsp:nvSpPr>
        <dsp:cNvPr id="0" name=""/>
        <dsp:cNvSpPr/>
      </dsp:nvSpPr>
      <dsp:spPr>
        <a:xfrm>
          <a:off x="0" y="146124"/>
          <a:ext cx="6786610" cy="339330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rtl="0">
            <a:lnSpc>
              <a:spcPct val="90000"/>
            </a:lnSpc>
            <a:spcBef>
              <a:spcPct val="0"/>
            </a:spcBef>
            <a:spcAft>
              <a:spcPct val="35000"/>
            </a:spcAft>
          </a:pPr>
          <a:r>
            <a:rPr lang="ru-RU" sz="2900" kern="1200" dirty="0" smtClean="0"/>
            <a:t>Две тысячи двадцатый – год 75-летия Победы. Великой Победы советского народа над фашистскими захватчиками. Победы наших отцов и матерей, дедов и бабушек, прадедов и прабабушек, сражавшихся на полях войны и ковавших Победу в тылу.</a:t>
          </a:r>
          <a:endParaRPr lang="ru-RU" sz="2900" kern="1200" dirty="0"/>
        </a:p>
      </dsp:txBody>
      <dsp:txXfrm>
        <a:off x="0" y="146124"/>
        <a:ext cx="6786610" cy="33933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05C33-F750-4648-8865-6413AA8EBB17}" type="datetimeFigureOut">
              <a:rPr lang="ru-RU" smtClean="0"/>
              <a:pPr/>
              <a:t>21.04.2020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BA4145-2000-4ADC-90E7-F296151D955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FBA4145-2000-4ADC-90E7-F296151D9550}" type="slidenum">
              <a:rPr lang="ru-RU" smtClean="0"/>
              <a:pPr/>
              <a:t>36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0B674CC-77B4-436B-B5CA-EA13C3F5B269}" type="slidenum">
              <a:rPr lang="ru-RU"/>
              <a:pPr>
                <a:defRPr/>
              </a:pPr>
              <a:t>‹#›</a:t>
            </a:fld>
            <a:endParaRPr lang="ru-RU"/>
          </a:p>
        </p:txBody>
      </p:sp>
    </p:spTree>
  </p:cSld>
  <p:clrMapOvr>
    <a:masterClrMapping/>
  </p:clrMapOvr>
  <p:transition advClick="0" advTm="4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E2EC9D73-4671-401A-B80E-58A21F9A7B81}"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advClick="0" advTm="4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E2EC9D73-4671-401A-B80E-58A21F9A7B81}"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advClick="0" advTm="4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2EC9D73-4671-401A-B80E-58A21F9A7B81}" type="slidenum">
              <a:rPr lang="ru-RU" smtClean="0"/>
              <a:pPr/>
              <a:t>‹#›</a:t>
            </a:fld>
            <a:endParaRPr lang="ru-RU"/>
          </a:p>
        </p:txBody>
      </p:sp>
    </p:spTree>
  </p:cSld>
  <p:clrMapOvr>
    <a:masterClrMapping/>
  </p:clrMapOvr>
  <p:transition advClick="0" advTm="4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216C346-E9BB-455D-A416-D5FC232C1D7E}" type="datetimeFigureOut">
              <a:rPr lang="ru-RU" smtClean="0"/>
              <a:pPr/>
              <a:t>21.04.2020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E2EC9D73-4671-401A-B80E-58A21F9A7B81}"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advClick="0" advTm="4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216C346-E9BB-455D-A416-D5FC232C1D7E}" type="datetimeFigureOut">
              <a:rPr lang="ru-RU" smtClean="0"/>
              <a:pPr/>
              <a:t>21.04.2020</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2EC9D73-4671-401A-B80E-58A21F9A7B81}"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advClick="0" advTm="4000">
    <p:wipe dir="d"/>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1.bp.blogspot.com/-_TWc6XzAduA/Xikqff_du2I/AAAAAAAAH9Y/Xdvs77H9q2A-FTARtOJf6YVXfOpXpOo0QCLcBGAsYHQ/s400/1575880120general_pages_09_December_2019_i42362_anons_75_letiu_pobedy_posv.jpg"/>
          <p:cNvPicPr>
            <a:picLocks noChangeAspect="1" noChangeArrowheads="1"/>
          </p:cNvPicPr>
          <p:nvPr/>
        </p:nvPicPr>
        <p:blipFill>
          <a:blip r:embed="rId2" cstate="print"/>
          <a:srcRect/>
          <a:stretch>
            <a:fillRect/>
          </a:stretch>
        </p:blipFill>
        <p:spPr bwMode="auto">
          <a:xfrm>
            <a:off x="285720" y="500042"/>
            <a:ext cx="8643998" cy="5929354"/>
          </a:xfrm>
          <a:prstGeom prst="rect">
            <a:avLst/>
          </a:prstGeom>
          <a:noFill/>
        </p:spPr>
      </p:pic>
    </p:spTree>
  </p:cSld>
  <p:clrMapOvr>
    <a:masterClrMapping/>
  </p:clrMapOvr>
  <p:transition spd="med" advClick="0" advTm="4000">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title"/>
          </p:nvPr>
        </p:nvSpPr>
        <p:spPr/>
        <p:txBody>
          <a:bodyPr>
            <a:normAutofit fontScale="90000"/>
          </a:bodyPr>
          <a:lstStyle/>
          <a:p>
            <a:pPr eaLnBrk="1" hangingPunct="1"/>
            <a:r>
              <a:rPr lang="ru-RU" dirty="0" smtClean="0"/>
              <a:t>Земляки-герои советского союза</a:t>
            </a:r>
          </a:p>
        </p:txBody>
      </p:sp>
      <p:pic>
        <p:nvPicPr>
          <p:cNvPr id="52227" name="Picture 10"/>
          <p:cNvPicPr>
            <a:picLocks noGrp="1" noChangeAspect="1" noChangeArrowheads="1"/>
          </p:cNvPicPr>
          <p:nvPr>
            <p:ph sz="half" idx="2"/>
          </p:nvPr>
        </p:nvPicPr>
        <p:blipFill>
          <a:blip r:embed="rId2" cstate="print"/>
          <a:srcRect/>
          <a:stretch>
            <a:fillRect/>
          </a:stretch>
        </p:blipFill>
        <p:spPr>
          <a:xfrm>
            <a:off x="755650" y="4868863"/>
            <a:ext cx="5976938" cy="723900"/>
          </a:xfrm>
          <a:noFill/>
        </p:spPr>
      </p:pic>
      <p:pic>
        <p:nvPicPr>
          <p:cNvPr id="52228" name="Picture 4"/>
          <p:cNvPicPr>
            <a:picLocks noGrp="1" noChangeAspect="1" noChangeArrowheads="1"/>
          </p:cNvPicPr>
          <p:nvPr>
            <p:ph idx="4294967295"/>
          </p:nvPr>
        </p:nvPicPr>
        <p:blipFill>
          <a:blip r:embed="rId3" cstate="print"/>
          <a:srcRect/>
          <a:stretch>
            <a:fillRect/>
          </a:stretch>
        </p:blipFill>
        <p:spPr>
          <a:xfrm>
            <a:off x="785786" y="1104643"/>
            <a:ext cx="7500989" cy="5144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4000">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герой 1"/>
          <p:cNvPicPr>
            <a:picLocks noChangeAspect="1" noChangeArrowheads="1"/>
          </p:cNvPicPr>
          <p:nvPr/>
        </p:nvPicPr>
        <p:blipFill>
          <a:blip r:embed="rId2" cstate="print"/>
          <a:srcRect/>
          <a:stretch>
            <a:fillRect/>
          </a:stretch>
        </p:blipFill>
        <p:spPr bwMode="auto">
          <a:xfrm>
            <a:off x="2928926" y="571480"/>
            <a:ext cx="3643338" cy="5960974"/>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Rectangle 8"/>
          <p:cNvSpPr>
            <a:spLocks noChangeArrowheads="1"/>
          </p:cNvSpPr>
          <p:nvPr/>
        </p:nvSpPr>
        <p:spPr bwMode="auto">
          <a:xfrm>
            <a:off x="500034" y="880883"/>
            <a:ext cx="8215370" cy="4893647"/>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Шерстобитов Иван Петрович родился 1917 году</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 с. Воскресенское </a:t>
            </a: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Уинского</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района. Воинскую службу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начал на Дальнем Востоке. На фронтах Великой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Отечественной войны с августа 1942 года. Воевал</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командиром взвода разведки 1234-го полка 370-й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Бранденбургской ордена Кутузова стрелковой дивизии.</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Родина высоко оценила подвиги разведчика.</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И.П.Шерстобитов награжден многими  медалями и орденами</a:t>
            </a:r>
            <a:r>
              <a:rPr kumimoji="0" lang="ru-RU" sz="24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Красной Звезды и Славы всех трех степеней.</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После войны  работал на разных ответственных</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должностях в нашем районе. Умер И.П.Шерстобитов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 1978 году. В 1979 году в п.Суксун на доме, где жил</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И.П.Шерстобитов установлена мемориальная доска.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герой 3"/>
          <p:cNvPicPr>
            <a:picLocks noChangeAspect="1" noChangeArrowheads="1"/>
          </p:cNvPicPr>
          <p:nvPr/>
        </p:nvPicPr>
        <p:blipFill>
          <a:blip r:embed="rId2" cstate="print">
            <a:clrChange>
              <a:clrFrom>
                <a:srgbClr val="FFFFFF"/>
              </a:clrFrom>
              <a:clrTo>
                <a:srgbClr val="FFFFFF">
                  <a:alpha val="0"/>
                </a:srgbClr>
              </a:clrTo>
            </a:clrChange>
            <a:lum bright="6000" contrast="-6000"/>
          </a:blip>
          <a:srcRect/>
          <a:stretch>
            <a:fillRect/>
          </a:stretch>
        </p:blipFill>
        <p:spPr bwMode="auto">
          <a:xfrm>
            <a:off x="1635163" y="234950"/>
            <a:ext cx="3903580" cy="6300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42844" y="407020"/>
            <a:ext cx="8715436" cy="590931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Золин</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Иван Леонтьевич родился в 1907 году в с. Ключи.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Был одним из организаторов коллективизации сельского</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хозяйства. Работал секретарем райкома комсомола.</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Перед войной окончил Оренбургское авиационное училище. В Великой Отечественной войне принимал участие с первых</a:t>
            </a:r>
            <a:r>
              <a:rPr kumimoji="0" lang="ru-RU" sz="24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ее дней.  Был заместителем командира эскадрильи бомбардировочного полка. Повторил подвиг Николая Гастелло.</a:t>
            </a:r>
            <a:r>
              <a:rPr kumimoji="0" lang="ru-RU" sz="24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Звание Героя Советского Союза присвоено 6 июня 1942 года.</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Старший лейтенант </a:t>
            </a: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Золин</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совершил 28 боевых вылетов.</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Память о </a:t>
            </a: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И.Л.Золине</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свято чтут на </a:t>
            </a: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Суксунской</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земле.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Его именем названы улица с.Ключи и поселке Суксун.</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На доме, в котором он жил установлена мемориальная доска.</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 Суксуне установлен бюст отважного летчика.</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Звезда"/>
          <p:cNvPicPr>
            <a:picLocks noChangeAspect="1" noChangeArrowheads="1"/>
          </p:cNvPicPr>
          <p:nvPr/>
        </p:nvPicPr>
        <p:blipFill>
          <a:blip r:embed="rId2" cstate="print"/>
          <a:srcRect/>
          <a:stretch>
            <a:fillRect/>
          </a:stretch>
        </p:blipFill>
        <p:spPr bwMode="auto">
          <a:xfrm>
            <a:off x="3000364" y="500042"/>
            <a:ext cx="3943350" cy="5824537"/>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500034" y="684708"/>
            <a:ext cx="8151549" cy="480131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Куляшов</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Константин Алексеевич родился в 1915 году.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Призван в армию в 1940 году. Служил зенитчиком 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Дальнем Востоке. В октябре 1942 года прибыл на фронт.</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Был командиром роты ПТР 565-го стрелкового полка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161-й стрелковой дивизии.</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Звание Героя Советского Союза присвоено  в сражении</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за Днепр 23 октября 1943 года с вручением ордена Ленина</a:t>
            </a:r>
            <a:r>
              <a:rPr kumimoji="0" lang="ru-RU" sz="24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и медалью Золотая Звезда.</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После войны жил и работал в колхозе «Ключи»,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умер в 1975 году, похоронен на своей родине в </a:t>
            </a: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д.Шахарово</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герой 4"/>
          <p:cNvPicPr>
            <a:picLocks noChangeAspect="1" noChangeArrowheads="1"/>
          </p:cNvPicPr>
          <p:nvPr/>
        </p:nvPicPr>
        <p:blipFill>
          <a:blip r:embed="rId2" cstate="print">
            <a:lum bright="12000" contrast="6000"/>
          </a:blip>
          <a:srcRect/>
          <a:stretch>
            <a:fillRect/>
          </a:stretch>
        </p:blipFill>
        <p:spPr bwMode="auto">
          <a:xfrm>
            <a:off x="1846263" y="692150"/>
            <a:ext cx="3789362" cy="61722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285720" y="593656"/>
            <a:ext cx="8706806" cy="5170646"/>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Рогожников Феодосий Васильевич - уроженец </a:t>
            </a: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д.Поедуги</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 1935 году  был призван на армейскую службу, стал</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танкистом. С первых дней Великой Отечественной войны</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принимал участие в боях. Командовал танковым взводом,</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ротой, батальоном в 3-й гвардейской Минской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Краснознаменной танковой бригаде. Награжден двумя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орденами  Красного Знамени, орденом Отечественной</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войны первой степени, медалями. Звание Героя Советского Союза присвоено 29 июня 1945 года. После войны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Ф.В.Рогожников  жил и работал в Воронежской области</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директором </a:t>
            </a:r>
            <a:r>
              <a:rPr kumimoji="0" lang="ru-RU" sz="2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Кардаильского</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мелькомбината.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Скончался Ф.В. Рогожников в 1966 году.</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герой 2"/>
          <p:cNvPicPr>
            <a:picLocks noChangeAspect="1" noChangeArrowheads="1"/>
          </p:cNvPicPr>
          <p:nvPr/>
        </p:nvPicPr>
        <p:blipFill>
          <a:blip r:embed="rId2" cstate="print">
            <a:lum bright="6000" contrast="12000"/>
          </a:blip>
          <a:srcRect/>
          <a:stretch>
            <a:fillRect/>
          </a:stretch>
        </p:blipFill>
        <p:spPr bwMode="auto">
          <a:xfrm>
            <a:off x="1635125" y="234950"/>
            <a:ext cx="4375150" cy="66294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857224" y="928670"/>
          <a:ext cx="6786610" cy="3539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214282" y="47132"/>
            <a:ext cx="7806440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Маношин</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Константин Васильевич родился в 1917 году</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 с.Брехово, затем с 1918года жил в Суксуне, в 1934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году закончил школу крестьянской молодежи в п.Суксун</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и по путевке ЦК ВЛКСМ был направлен в авиационное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училище. В 1938 году стал летчиком-истребителем.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 боях с немецко-фашистскими захватчиками  участвовал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с сентября 1942 г. Воевал на </a:t>
            </a: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Калинском</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Северо-Западном,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Брянском и других фронтах. Командовал эскадрильей,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а впоследствии был штурманом 64-го гвардейского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истребительного авиаполка 4-й гвардейской авиадивизии.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Провел 132 боевых вылета, провел 38 воздушных боев,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 результате которых сбил 15 самолетов, 2 истребителя</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бомбардировщика противника.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За отвагу и мужество, проявленные в воздушных боях,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награжден многими орденами и медалями. Звание Героя</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Советского Союза присвоено 26 октября 1944 г.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После войны  продолжал службу в ВВС, с 1964 года</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полковник в запасе. Жил в Воронеже.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Умер </a:t>
            </a: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К.В.Маношин</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 1971 году. В 1973 году на могиле Героя</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установлен памятник.</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7215206"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nvSpPr>
        <p:spPr bwMode="auto">
          <a:xfrm>
            <a:off x="428596" y="833012"/>
            <a:ext cx="8215370" cy="510909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Неоценимый вклад в победу над фашизмом внесли советские женщины, вставшие на защиту своей Родины.</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На фронте в разные периоды сражалось от 600 тысяч до 1 миллиона женщин! Не все женщины, конечно, принимали непосредственное участие в боевых действиях. Многие проходили службу в различных тыловых службах: хозяйственных, медицинских, штабных и так далее. Тем не менее, значительное число их непосредственно участвовало в боевых действиях.</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Женщины, женщины… У каждой были свои желания, которые из-за войны не сбылись. Все мечтали о яркой, интересной жизни, готовились стать учителями, врачами, инженерами. Но вот настал час испытаний. И недавние школьницы, которым было по 18-20 лет, ушли на фронт. Гражданскому человеку всегда трудно перестроиться "на военный лад", женщине – особенно. Армейская дисциплина, солдатская форма на много размеров больше, мужское окружение, тяжёлые физические нагрузки – всё это явилось нелёгким испытанием. Но это была именно та “будничная вещественность войны”, о которой они, когда просились на фронт, не подозревали. Потом был и сам фронт – со смертью и кровью. Не каждый мужчина способен выдержать трудности войны, а женщины выдерживали Родина по достоинству оценила ратные подвиги своих отважных дочерей, окружила их вниманием и заботой. За боевые заслуги в борьбе с немецко-фашистскими захватчиками свыше 90 были удостоены звания Героя Советского Союза, свыше 150 тыс. женщин награждено боевыми орденами и медалями. Многие из них получили по несколько боевых наград. 200 женщин награждены орденами солдатской Славы, а четыре патриотки стали полными кавалерами ордена Славы. Женщины-воины служили в разных войсках – большинство в госпиталях, в подразделениях связи и дорожных войсках. Прославился женский авиационный полк "Ночные ведьмы". Воевали женщины-снайперы, женщины-разведчики, женщины-зенитчицы и женщины-водители.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428596" y="1312968"/>
            <a:ext cx="8215370" cy="418576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В их числе и наши землячки: Баева Елена Зиновьевна, </a:t>
            </a: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Бунакова</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Таня, </a:t>
            </a: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Бурмасова</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Таня, Лопатина Анастасия Трофимовна, Щеколдина Нина, Гусева Тоня. </a:t>
            </a: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Утемова</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(Сычева) Ольга Николаевна – работала на аэродроме - подвозила бензин для самолетов. Спицына Мария </a:t>
            </a: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Нестеровна</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санинструктор участница Великой Отечественной войны в 1939 году была призвана в действующую армию, находилась на Финском фронте, затем оказалась на другой войне. Многим раненым помогла она, была трижды ранена, имеет награды Родины: орден Великой Отечественной войны I степени, медаль «За отвагу», «За оборону Ленинграда» и другие.</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Дружинина Раиса Ивановна добровольцем ушла на фронт – служила на секретном объекте – складе № 146, там изготовляли мины, </a:t>
            </a: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торпеды,патроны</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Награждена орденом Отечественной войны II степени, медалью «За оборону Ленинграда» и другими.</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Кючкова</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Зоя Александровна – в 1943 году призвана на службу, после окончания училища связи была направлена на фронт. Награждена медалями: «За отвагу», «За боевые действия», «За освобождение Варшавы», «За взятие Берлина» и другие.</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Кочкина</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Анна Тихоновна -  служила под Ленинградом в бригаде противовоздушной обороны на станции орудийной наводки радиометристом. Награждена медалями «За боевые заслуги», «За оборону Ленинграда» и другие.</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Кудашева Нина Павловна – в 1944 году попала в автороту </a:t>
            </a: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батальонно-аэродромного</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обслуживания в Западную Белоруссию., работала на рациях в авиаполку.</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Гаряшина</a:t>
            </a:r>
            <a:r>
              <a:rPr kumimoji="0" lang="ru-RU" sz="1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Мария Ивановна – в 1941 году была призвана в армию, занималась телеграфной связью.</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sz="2400" dirty="0" smtClean="0"/>
              <a:t/>
            </a:r>
            <a:br>
              <a:rPr lang="ru-RU" sz="2400" dirty="0" smtClean="0"/>
            </a:br>
            <a:r>
              <a:rPr lang="ru-RU" sz="2200" dirty="0" smtClean="0"/>
              <a:t>в боевых действиях на фронтах участвовало 64 женщины</a:t>
            </a:r>
            <a:r>
              <a:rPr lang="ru-RU" sz="1400" dirty="0" smtClean="0"/>
              <a:t>,  в том числе:</a:t>
            </a:r>
            <a:r>
              <a:rPr lang="ru-RU" sz="2400" dirty="0" smtClean="0"/>
              <a:t/>
            </a:r>
            <a:br>
              <a:rPr lang="ru-RU" sz="2400" dirty="0" smtClean="0"/>
            </a:br>
            <a:r>
              <a:rPr lang="ru-RU" sz="1200" dirty="0" smtClean="0"/>
              <a:t/>
            </a:r>
            <a:br>
              <a:rPr lang="ru-RU" sz="1200" dirty="0" smtClean="0"/>
            </a:br>
            <a:endParaRPr lang="ru-RU" sz="2400" dirty="0"/>
          </a:p>
        </p:txBody>
      </p:sp>
      <p:sp>
        <p:nvSpPr>
          <p:cNvPr id="6" name="Прямоугольник 5"/>
          <p:cNvSpPr/>
          <p:nvPr/>
        </p:nvSpPr>
        <p:spPr>
          <a:xfrm>
            <a:off x="571472" y="1285860"/>
            <a:ext cx="8072494" cy="5170646"/>
          </a:xfrm>
          <a:prstGeom prst="rect">
            <a:avLst/>
          </a:prstGeom>
        </p:spPr>
        <p:style>
          <a:lnRef idx="2">
            <a:schemeClr val="dk1"/>
          </a:lnRef>
          <a:fillRef idx="1">
            <a:schemeClr val="lt1"/>
          </a:fillRef>
          <a:effectRef idx="0">
            <a:schemeClr val="dk1"/>
          </a:effectRef>
          <a:fontRef idx="minor">
            <a:schemeClr val="dk1"/>
          </a:fontRef>
        </p:style>
        <p:txBody>
          <a:bodyPr wrap="square" numCol="2">
            <a:spAutoFit/>
          </a:bodyPr>
          <a:lstStyle/>
          <a:p>
            <a:r>
              <a:rPr lang="ru-RU" sz="1400" dirty="0" smtClean="0"/>
              <a:t>Александрова </a:t>
            </a:r>
            <a:r>
              <a:rPr lang="ru-RU" sz="1400" dirty="0" err="1" smtClean="0"/>
              <a:t>Анюшка</a:t>
            </a:r>
            <a:r>
              <a:rPr lang="ru-RU" sz="1400" dirty="0" smtClean="0"/>
              <a:t> Алексеевна – </a:t>
            </a:r>
            <a:r>
              <a:rPr lang="ru-RU" sz="1400" dirty="0" err="1" smtClean="0"/>
              <a:t>Иванково</a:t>
            </a:r>
            <a:endParaRPr lang="ru-RU" sz="1400" dirty="0" smtClean="0"/>
          </a:p>
          <a:p>
            <a:r>
              <a:rPr lang="ru-RU" sz="1400" dirty="0" err="1" smtClean="0"/>
              <a:t>Адриянова</a:t>
            </a:r>
            <a:r>
              <a:rPr lang="ru-RU" sz="1400" dirty="0" smtClean="0"/>
              <a:t> Пелагея - </a:t>
            </a:r>
            <a:r>
              <a:rPr lang="ru-RU" sz="1400" dirty="0" err="1" smtClean="0"/>
              <a:t>Иванково</a:t>
            </a:r>
            <a:endParaRPr lang="ru-RU" sz="1400" dirty="0" smtClean="0"/>
          </a:p>
          <a:p>
            <a:r>
              <a:rPr lang="ru-RU" sz="1400" dirty="0" smtClean="0"/>
              <a:t>Баева Елена Зиновьевна - </a:t>
            </a:r>
            <a:r>
              <a:rPr lang="ru-RU" sz="1400" dirty="0" err="1" smtClean="0"/>
              <a:t>Кошелево</a:t>
            </a:r>
            <a:endParaRPr lang="ru-RU" sz="1400" dirty="0" smtClean="0"/>
          </a:p>
          <a:p>
            <a:r>
              <a:rPr lang="ru-RU" sz="1400" dirty="0" err="1" smtClean="0"/>
              <a:t>Барышева</a:t>
            </a:r>
            <a:r>
              <a:rPr lang="ru-RU" sz="1400" dirty="0" smtClean="0"/>
              <a:t> Анна Дмитриевна – Суксун</a:t>
            </a:r>
          </a:p>
          <a:p>
            <a:r>
              <a:rPr lang="ru-RU" sz="1400" dirty="0" err="1" smtClean="0"/>
              <a:t>Бунакова</a:t>
            </a:r>
            <a:r>
              <a:rPr lang="ru-RU" sz="1400" dirty="0" smtClean="0"/>
              <a:t> Анна Александровна - Суксун</a:t>
            </a:r>
          </a:p>
          <a:p>
            <a:r>
              <a:rPr lang="ru-RU" sz="1400" dirty="0" smtClean="0"/>
              <a:t>Булганина Вера Николаевна  Суксун</a:t>
            </a:r>
          </a:p>
          <a:p>
            <a:r>
              <a:rPr lang="ru-RU" sz="1400" dirty="0" err="1" smtClean="0"/>
              <a:t>Верзакова</a:t>
            </a:r>
            <a:r>
              <a:rPr lang="ru-RU" sz="1400" dirty="0" smtClean="0"/>
              <a:t> Татьяна Ивановна – Суксун</a:t>
            </a:r>
          </a:p>
          <a:p>
            <a:r>
              <a:rPr lang="ru-RU" sz="1400" dirty="0" smtClean="0"/>
              <a:t>Воронина Анастасия Трофимовна  Суксун</a:t>
            </a:r>
          </a:p>
          <a:p>
            <a:r>
              <a:rPr lang="ru-RU" sz="1400" dirty="0" smtClean="0"/>
              <a:t>Волкова Елена Ивановна – Ключи</a:t>
            </a:r>
          </a:p>
          <a:p>
            <a:r>
              <a:rPr lang="ru-RU" sz="1400" dirty="0" err="1" smtClean="0"/>
              <a:t>Гаряшина</a:t>
            </a:r>
            <a:r>
              <a:rPr lang="ru-RU" sz="1400" dirty="0" smtClean="0"/>
              <a:t> Мария Ивановна - Суксун</a:t>
            </a:r>
          </a:p>
          <a:p>
            <a:r>
              <a:rPr lang="ru-RU" sz="1400" dirty="0" err="1" smtClean="0"/>
              <a:t>Горчичко</a:t>
            </a:r>
            <a:r>
              <a:rPr lang="ru-RU" sz="1400" dirty="0" smtClean="0"/>
              <a:t> </a:t>
            </a:r>
            <a:r>
              <a:rPr lang="ru-RU" sz="1400" dirty="0" err="1" smtClean="0"/>
              <a:t>Апполинария</a:t>
            </a:r>
            <a:r>
              <a:rPr lang="ru-RU" sz="1400" dirty="0" smtClean="0"/>
              <a:t> Николаевна - Суксун</a:t>
            </a:r>
          </a:p>
          <a:p>
            <a:r>
              <a:rPr lang="ru-RU" sz="1400" dirty="0" err="1" smtClean="0"/>
              <a:t>Голоушкина</a:t>
            </a:r>
            <a:r>
              <a:rPr lang="ru-RU" sz="1400" dirty="0" smtClean="0"/>
              <a:t> Зоя </a:t>
            </a:r>
            <a:r>
              <a:rPr lang="ru-RU" sz="1400" dirty="0" err="1" smtClean="0"/>
              <a:t>Николаевна-Опалихино</a:t>
            </a:r>
            <a:endParaRPr lang="ru-RU" sz="1400" dirty="0" smtClean="0"/>
          </a:p>
          <a:p>
            <a:r>
              <a:rPr lang="ru-RU" sz="1400" dirty="0" smtClean="0"/>
              <a:t>Дружинина Раиса Ивановна - Суксун</a:t>
            </a:r>
          </a:p>
          <a:p>
            <a:r>
              <a:rPr lang="ru-RU" sz="1400" dirty="0" err="1" smtClean="0"/>
              <a:t>Крючкова</a:t>
            </a:r>
            <a:r>
              <a:rPr lang="ru-RU" sz="1400" dirty="0" smtClean="0"/>
              <a:t> Зоя Александровна- Тис</a:t>
            </a:r>
          </a:p>
          <a:p>
            <a:r>
              <a:rPr lang="ru-RU" sz="1400" dirty="0" smtClean="0"/>
              <a:t>Кудашева Нина Павловна – Суксун</a:t>
            </a:r>
          </a:p>
          <a:p>
            <a:r>
              <a:rPr lang="ru-RU" sz="1400" dirty="0" err="1" smtClean="0"/>
              <a:t>Кочкина</a:t>
            </a:r>
            <a:r>
              <a:rPr lang="ru-RU" sz="1400" dirty="0" smtClean="0"/>
              <a:t> Анна Тихоновна - Суксун</a:t>
            </a:r>
          </a:p>
          <a:p>
            <a:r>
              <a:rPr lang="ru-RU" sz="1400" dirty="0" smtClean="0"/>
              <a:t>Максимова Клавдия Ивановна – Суксун</a:t>
            </a:r>
          </a:p>
          <a:p>
            <a:r>
              <a:rPr lang="ru-RU" sz="1400" dirty="0" smtClean="0"/>
              <a:t>Максимова Пелагея Прокопьевна - Суксун</a:t>
            </a:r>
          </a:p>
          <a:p>
            <a:r>
              <a:rPr lang="ru-RU" sz="1400" dirty="0" smtClean="0"/>
              <a:t>Мельникова Елизавета Константиновна – Тис</a:t>
            </a:r>
          </a:p>
          <a:p>
            <a:r>
              <a:rPr lang="ru-RU" sz="1400" dirty="0" smtClean="0"/>
              <a:t>Минеева Мария Осиповна - Суксун</a:t>
            </a:r>
          </a:p>
          <a:p>
            <a:r>
              <a:rPr lang="ru-RU" sz="1400" dirty="0" err="1" smtClean="0"/>
              <a:t>Мусабикова</a:t>
            </a:r>
            <a:r>
              <a:rPr lang="ru-RU" sz="1400" dirty="0" smtClean="0"/>
              <a:t> </a:t>
            </a:r>
            <a:r>
              <a:rPr lang="ru-RU" sz="1400" dirty="0" err="1" smtClean="0"/>
              <a:t>Гельшира</a:t>
            </a:r>
            <a:r>
              <a:rPr lang="ru-RU" sz="1400" dirty="0" smtClean="0"/>
              <a:t>-  </a:t>
            </a:r>
            <a:r>
              <a:rPr lang="ru-RU" sz="1400" dirty="0" err="1" smtClean="0"/>
              <a:t>Юлаево</a:t>
            </a:r>
            <a:endParaRPr lang="ru-RU" sz="1400" dirty="0" smtClean="0"/>
          </a:p>
          <a:p>
            <a:r>
              <a:rPr lang="ru-RU" sz="1400" dirty="0" smtClean="0"/>
              <a:t>Паныч Прасковья Михайловна - Суксун</a:t>
            </a:r>
          </a:p>
          <a:p>
            <a:r>
              <a:rPr lang="ru-RU" sz="1400" dirty="0" smtClean="0"/>
              <a:t>Пономарева Зоя Александровна – Суксун</a:t>
            </a:r>
          </a:p>
          <a:p>
            <a:r>
              <a:rPr lang="ru-RU" sz="1400" dirty="0" smtClean="0"/>
              <a:t>Семенова Александра Федоровна - </a:t>
            </a:r>
            <a:r>
              <a:rPr lang="ru-RU" sz="1400" dirty="0" err="1" smtClean="0"/>
              <a:t>Иванково</a:t>
            </a:r>
            <a:endParaRPr lang="ru-RU" sz="1400" dirty="0" smtClean="0"/>
          </a:p>
          <a:p>
            <a:r>
              <a:rPr lang="ru-RU" sz="1400" dirty="0" err="1" smtClean="0"/>
              <a:t>Сысолятина</a:t>
            </a:r>
            <a:r>
              <a:rPr lang="ru-RU" sz="1400" dirty="0" smtClean="0"/>
              <a:t> Екатерина Федоровна - Суксун</a:t>
            </a:r>
          </a:p>
          <a:p>
            <a:r>
              <a:rPr lang="ru-RU" sz="1400" dirty="0" err="1" smtClean="0"/>
              <a:t>Спицина</a:t>
            </a:r>
            <a:r>
              <a:rPr lang="ru-RU" sz="1400" dirty="0" smtClean="0"/>
              <a:t> Мария </a:t>
            </a:r>
            <a:r>
              <a:rPr lang="ru-RU" sz="1400" dirty="0" err="1" smtClean="0"/>
              <a:t>Нестеровна</a:t>
            </a:r>
            <a:r>
              <a:rPr lang="ru-RU" sz="1400" dirty="0" smtClean="0"/>
              <a:t>- Суксун</a:t>
            </a:r>
            <a:br>
              <a:rPr lang="ru-RU" sz="1400" dirty="0" smtClean="0"/>
            </a:br>
            <a:r>
              <a:rPr lang="ru-RU" sz="1400" dirty="0" err="1" smtClean="0"/>
              <a:t>Тюрикова</a:t>
            </a:r>
            <a:r>
              <a:rPr lang="ru-RU" sz="1400" dirty="0" smtClean="0"/>
              <a:t> Мария Николаевна - Тис</a:t>
            </a:r>
          </a:p>
          <a:p>
            <a:r>
              <a:rPr lang="ru-RU" sz="1400" dirty="0" smtClean="0"/>
              <a:t>Трофимова Анфиса Денисовна -</a:t>
            </a:r>
            <a:r>
              <a:rPr lang="ru-RU" sz="1400" dirty="0" err="1" smtClean="0"/>
              <a:t>Киселево</a:t>
            </a:r>
            <a:endParaRPr lang="ru-RU" sz="1400" dirty="0" smtClean="0"/>
          </a:p>
          <a:p>
            <a:r>
              <a:rPr lang="ru-RU" sz="1400" dirty="0" smtClean="0"/>
              <a:t>Третьякова Тамара </a:t>
            </a:r>
            <a:r>
              <a:rPr lang="ru-RU" sz="1400" dirty="0" err="1" smtClean="0"/>
              <a:t>Гурьяновна</a:t>
            </a:r>
            <a:r>
              <a:rPr lang="ru-RU" sz="1400" dirty="0" smtClean="0"/>
              <a:t> – Суксун</a:t>
            </a:r>
          </a:p>
          <a:p>
            <a:r>
              <a:rPr lang="ru-RU" sz="1400" dirty="0" smtClean="0"/>
              <a:t>Щеколдина Нина Михайловна-Суксун</a:t>
            </a:r>
            <a:br>
              <a:rPr lang="ru-RU" sz="1400" dirty="0" smtClean="0"/>
            </a:br>
            <a:r>
              <a:rPr lang="ru-RU" sz="1400" dirty="0" smtClean="0"/>
              <a:t>Храмцова Клавдия Андреевна- В-Суксун</a:t>
            </a:r>
          </a:p>
          <a:p>
            <a:r>
              <a:rPr lang="ru-RU" sz="1400" dirty="0" smtClean="0"/>
              <a:t>Черепанова Мария Афанасьевна - Суксун</a:t>
            </a:r>
            <a:br>
              <a:rPr lang="ru-RU" sz="1400" dirty="0" smtClean="0"/>
            </a:br>
            <a:r>
              <a:rPr lang="ru-RU" sz="1400" dirty="0" err="1" smtClean="0"/>
              <a:t>Ярушина</a:t>
            </a:r>
            <a:r>
              <a:rPr lang="ru-RU" sz="1400" dirty="0" smtClean="0"/>
              <a:t> Анна Ивановна – Суксун и.др.</a:t>
            </a:r>
          </a:p>
          <a:p>
            <a:endParaRPr lang="ru-RU" sz="1400" dirty="0"/>
          </a:p>
        </p:txBody>
      </p:sp>
      <p:pic>
        <p:nvPicPr>
          <p:cNvPr id="4" name="Picture 2"/>
          <p:cNvPicPr>
            <a:picLocks noChangeAspect="1" noChangeArrowheads="1"/>
          </p:cNvPicPr>
          <p:nvPr/>
        </p:nvPicPr>
        <p:blipFill>
          <a:blip r:embed="rId2" cstate="print"/>
          <a:srcRect/>
          <a:stretch>
            <a:fillRect/>
          </a:stretch>
        </p:blipFill>
        <p:spPr bwMode="auto">
          <a:xfrm>
            <a:off x="5857884" y="3714752"/>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44463" y="144463"/>
            <a:ext cx="3219450" cy="5072062"/>
          </a:xfrm>
          <a:prstGeom prst="rect">
            <a:avLst/>
          </a:prstGeom>
          <a:noFill/>
          <a:ln w="9525">
            <a:noFill/>
            <a:miter lim="800000"/>
            <a:headEnd/>
            <a:tailEnd/>
          </a:ln>
          <a:effectLst/>
        </p:spPr>
      </p:pic>
      <p:pic>
        <p:nvPicPr>
          <p:cNvPr id="150531" name="Picture 3" descr="C:\Users\Надежда\Desktop\фронтовики\Спицына М.Н..jpg"/>
          <p:cNvPicPr>
            <a:picLocks noChangeAspect="1" noChangeArrowheads="1"/>
          </p:cNvPicPr>
          <p:nvPr/>
        </p:nvPicPr>
        <p:blipFill>
          <a:blip r:embed="rId3" cstate="print"/>
          <a:srcRect/>
          <a:stretch>
            <a:fillRect/>
          </a:stretch>
        </p:blipFill>
        <p:spPr bwMode="auto">
          <a:xfrm>
            <a:off x="3643306" y="0"/>
            <a:ext cx="2535237" cy="3413125"/>
          </a:xfrm>
          <a:prstGeom prst="rect">
            <a:avLst/>
          </a:prstGeom>
          <a:noFill/>
        </p:spPr>
      </p:pic>
      <p:pic>
        <p:nvPicPr>
          <p:cNvPr id="150532" name="Picture 4" descr="C:\Users\Надежда\Desktop\фронтовики\Лопатина В.П..jpg"/>
          <p:cNvPicPr>
            <a:picLocks noChangeAspect="1" noChangeArrowheads="1"/>
          </p:cNvPicPr>
          <p:nvPr/>
        </p:nvPicPr>
        <p:blipFill>
          <a:blip r:embed="rId4" cstate="print"/>
          <a:srcRect/>
          <a:stretch>
            <a:fillRect/>
          </a:stretch>
        </p:blipFill>
        <p:spPr bwMode="auto">
          <a:xfrm>
            <a:off x="6357950" y="285728"/>
            <a:ext cx="1755775" cy="2341563"/>
          </a:xfrm>
          <a:prstGeom prst="rect">
            <a:avLst/>
          </a:prstGeom>
          <a:noFill/>
        </p:spPr>
      </p:pic>
      <p:pic>
        <p:nvPicPr>
          <p:cNvPr id="150533" name="Picture 5" descr="C:\Users\Надежда\Desktop\фронтовики\Сысолятина Е.Ф..jpg"/>
          <p:cNvPicPr>
            <a:picLocks noChangeAspect="1" noChangeArrowheads="1"/>
          </p:cNvPicPr>
          <p:nvPr/>
        </p:nvPicPr>
        <p:blipFill>
          <a:blip r:embed="rId5" cstate="print"/>
          <a:srcRect/>
          <a:stretch>
            <a:fillRect/>
          </a:stretch>
        </p:blipFill>
        <p:spPr bwMode="auto">
          <a:xfrm>
            <a:off x="6413500" y="2928934"/>
            <a:ext cx="2730500" cy="3706813"/>
          </a:xfrm>
          <a:prstGeom prst="rect">
            <a:avLst/>
          </a:prstGeom>
          <a:noFill/>
        </p:spPr>
      </p:pic>
      <p:sp>
        <p:nvSpPr>
          <p:cNvPr id="8" name="TextBox 7"/>
          <p:cNvSpPr txBox="1"/>
          <p:nvPr/>
        </p:nvSpPr>
        <p:spPr>
          <a:xfrm>
            <a:off x="285720" y="5715016"/>
            <a:ext cx="3071834" cy="369332"/>
          </a:xfrm>
          <a:prstGeom prst="rect">
            <a:avLst/>
          </a:prstGeom>
          <a:noFill/>
        </p:spPr>
        <p:txBody>
          <a:bodyPr wrap="square" rtlCol="0">
            <a:spAutoFit/>
          </a:bodyPr>
          <a:lstStyle/>
          <a:p>
            <a:r>
              <a:rPr lang="ru-RU" dirty="0" err="1" smtClean="0"/>
              <a:t>Кочкина</a:t>
            </a:r>
            <a:r>
              <a:rPr lang="ru-RU" dirty="0" smtClean="0"/>
              <a:t> А.Т</a:t>
            </a:r>
            <a:endParaRPr lang="ru-RU" dirty="0"/>
          </a:p>
        </p:txBody>
      </p:sp>
      <p:sp>
        <p:nvSpPr>
          <p:cNvPr id="9" name="TextBox 8"/>
          <p:cNvSpPr txBox="1"/>
          <p:nvPr/>
        </p:nvSpPr>
        <p:spPr>
          <a:xfrm>
            <a:off x="4000496" y="3000372"/>
            <a:ext cx="1643074" cy="369332"/>
          </a:xfrm>
          <a:prstGeom prst="rect">
            <a:avLst/>
          </a:prstGeom>
          <a:noFill/>
        </p:spPr>
        <p:txBody>
          <a:bodyPr wrap="square" rtlCol="0">
            <a:spAutoFit/>
          </a:bodyPr>
          <a:lstStyle/>
          <a:p>
            <a:r>
              <a:rPr lang="ru-RU" dirty="0" err="1" smtClean="0"/>
              <a:t>Спицина</a:t>
            </a:r>
            <a:r>
              <a:rPr lang="ru-RU" dirty="0" smtClean="0"/>
              <a:t> М.Н</a:t>
            </a:r>
            <a:endParaRPr lang="ru-RU" dirty="0"/>
          </a:p>
        </p:txBody>
      </p:sp>
      <p:sp>
        <p:nvSpPr>
          <p:cNvPr id="10" name="TextBox 9"/>
          <p:cNvSpPr txBox="1"/>
          <p:nvPr/>
        </p:nvSpPr>
        <p:spPr>
          <a:xfrm>
            <a:off x="6572264" y="2500306"/>
            <a:ext cx="1928826" cy="369332"/>
          </a:xfrm>
          <a:prstGeom prst="rect">
            <a:avLst/>
          </a:prstGeom>
          <a:noFill/>
        </p:spPr>
        <p:txBody>
          <a:bodyPr wrap="square" rtlCol="0">
            <a:spAutoFit/>
          </a:bodyPr>
          <a:lstStyle/>
          <a:p>
            <a:r>
              <a:rPr lang="ru-RU" dirty="0" smtClean="0"/>
              <a:t>Лопатина  В.П.</a:t>
            </a:r>
            <a:endParaRPr lang="ru-RU" dirty="0"/>
          </a:p>
        </p:txBody>
      </p:sp>
      <p:sp>
        <p:nvSpPr>
          <p:cNvPr id="11" name="TextBox 10"/>
          <p:cNvSpPr txBox="1"/>
          <p:nvPr/>
        </p:nvSpPr>
        <p:spPr>
          <a:xfrm>
            <a:off x="6572264" y="6143644"/>
            <a:ext cx="2143140" cy="369332"/>
          </a:xfrm>
          <a:prstGeom prst="rect">
            <a:avLst/>
          </a:prstGeom>
          <a:noFill/>
        </p:spPr>
        <p:txBody>
          <a:bodyPr wrap="square" rtlCol="0">
            <a:spAutoFit/>
          </a:bodyPr>
          <a:lstStyle/>
          <a:p>
            <a:r>
              <a:rPr lang="ru-RU" dirty="0" err="1" smtClean="0"/>
              <a:t>Сысолятина</a:t>
            </a:r>
            <a:r>
              <a:rPr lang="ru-RU" dirty="0" smtClean="0"/>
              <a:t> Е.Ф.</a:t>
            </a:r>
            <a:endParaRPr lang="ru-RU" dirty="0"/>
          </a:p>
        </p:txBody>
      </p:sp>
      <p:pic>
        <p:nvPicPr>
          <p:cNvPr id="150534" name="Picture 6" descr="Третьяковы, Т"/>
          <p:cNvPicPr>
            <a:picLocks noChangeAspect="1" noChangeArrowheads="1"/>
          </p:cNvPicPr>
          <p:nvPr/>
        </p:nvPicPr>
        <p:blipFill>
          <a:blip r:embed="rId6" cstate="print">
            <a:lum bright="-6000" contrast="12000"/>
          </a:blip>
          <a:srcRect l="40938" t="6837" r="12138" b="51987"/>
          <a:stretch>
            <a:fillRect/>
          </a:stretch>
        </p:blipFill>
        <p:spPr bwMode="auto">
          <a:xfrm>
            <a:off x="3571868" y="3571876"/>
            <a:ext cx="2506663" cy="2971800"/>
          </a:xfrm>
          <a:prstGeom prst="rect">
            <a:avLst/>
          </a:prstGeom>
          <a:noFill/>
          <a:ln w="9525">
            <a:noFill/>
            <a:miter lim="800000"/>
            <a:headEnd/>
            <a:tailEnd/>
          </a:ln>
        </p:spPr>
      </p:pic>
      <p:sp>
        <p:nvSpPr>
          <p:cNvPr id="13" name="TextBox 12"/>
          <p:cNvSpPr txBox="1"/>
          <p:nvPr/>
        </p:nvSpPr>
        <p:spPr>
          <a:xfrm>
            <a:off x="4071934" y="6286520"/>
            <a:ext cx="1857388" cy="369332"/>
          </a:xfrm>
          <a:prstGeom prst="rect">
            <a:avLst/>
          </a:prstGeom>
          <a:noFill/>
        </p:spPr>
        <p:txBody>
          <a:bodyPr wrap="square" rtlCol="0">
            <a:spAutoFit/>
          </a:bodyPr>
          <a:lstStyle/>
          <a:p>
            <a:r>
              <a:rPr lang="ru-RU" dirty="0" smtClean="0"/>
              <a:t>Третьякова Т.Г.</a:t>
            </a:r>
            <a:endParaRPr lang="ru-RU" dirty="0"/>
          </a:p>
        </p:txBody>
      </p:sp>
    </p:spTree>
  </p:cSld>
  <p:clrMapOvr>
    <a:masterClrMapping/>
  </p:clrMapOvr>
  <p:transition advClick="0" advTm="4000">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390338" y="285728"/>
            <a:ext cx="8253628" cy="6215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4000">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s://ds03.infourok.ru/uploads/ex/01cd/000299dc-103ef736/1/img5.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ransition advClick="0" advTm="4000">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480" y="1285860"/>
            <a:ext cx="6429420" cy="3337084"/>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ru-RU" sz="2800" b="1" dirty="0" smtClean="0"/>
              <a:t>«ФРОНТОВЫЕ ПЯТНИЦЫ»</a:t>
            </a:r>
          </a:p>
          <a:p>
            <a:pPr marL="342900" indent="-342900" algn="just">
              <a:buAutoNum type="arabicPlain" startAt="1995"/>
            </a:pPr>
            <a:r>
              <a:rPr lang="ru-RU" dirty="0" smtClean="0"/>
              <a:t> год - каждую пятницу в помещении дома</a:t>
            </a:r>
          </a:p>
          <a:p>
            <a:pPr marL="342900" indent="-342900" algn="just"/>
            <a:r>
              <a:rPr lang="ru-RU" dirty="0" smtClean="0"/>
              <a:t>Каменского проходили встречи ветеранов Великой</a:t>
            </a:r>
          </a:p>
          <a:p>
            <a:pPr marL="342900" indent="-342900" algn="just"/>
            <a:r>
              <a:rPr lang="ru-RU" dirty="0" smtClean="0"/>
              <a:t>Отечественной войны.  </a:t>
            </a:r>
          </a:p>
          <a:p>
            <a:pPr marL="342900" indent="-342900" algn="just"/>
            <a:r>
              <a:rPr lang="ru-RU" dirty="0" smtClean="0"/>
              <a:t>Эти встречи позволили ветеранам встретиться,</a:t>
            </a:r>
          </a:p>
          <a:p>
            <a:pPr marL="342900" indent="-342900" algn="just"/>
            <a:r>
              <a:rPr lang="ru-RU" dirty="0" smtClean="0"/>
              <a:t>побеседовать, посетить музей, посмотреть кино и</a:t>
            </a:r>
          </a:p>
          <a:p>
            <a:pPr marL="342900" indent="-342900" algn="just"/>
            <a:r>
              <a:rPr lang="ru-RU" dirty="0" smtClean="0"/>
              <a:t>видеофильмы,  дать интервью.</a:t>
            </a:r>
          </a:p>
          <a:p>
            <a:pPr marL="342900" indent="-342900" algn="just"/>
            <a:r>
              <a:rPr lang="ru-RU" dirty="0" smtClean="0"/>
              <a:t>По итогам встреч отснят огромный материал на</a:t>
            </a:r>
          </a:p>
          <a:p>
            <a:pPr marL="342900" indent="-342900" algn="just"/>
            <a:r>
              <a:rPr lang="ru-RU" dirty="0" smtClean="0"/>
              <a:t>видеопленку для музея, записаны воспоминания на</a:t>
            </a:r>
          </a:p>
          <a:p>
            <a:pPr marL="342900" indent="-342900" algn="just"/>
            <a:r>
              <a:rPr lang="ru-RU" dirty="0" smtClean="0"/>
              <a:t>аудиокассеты  </a:t>
            </a:r>
          </a:p>
        </p:txBody>
      </p:sp>
    </p:spTree>
  </p:cSld>
  <p:clrMapOvr>
    <a:masterClrMapping/>
  </p:clrMapOvr>
  <p:transition advClick="0" advTm="4000">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2" cstate="print"/>
          <a:srcRect/>
          <a:stretch>
            <a:fillRect/>
          </a:stretch>
        </p:blipFill>
        <p:spPr bwMode="auto">
          <a:xfrm>
            <a:off x="571472" y="428604"/>
            <a:ext cx="7919847" cy="5776436"/>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3357618" y="-357214"/>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571472" y="428604"/>
            <a:ext cx="7919847" cy="5776436"/>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3857684" y="-357214"/>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0"/>
            <a:ext cx="8429684" cy="64633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День Победы — праздник победы Красной армии и советского народа над нацистской Германией в Великой Отечественной войне 1941—1945 годов, установлен Указом Президиума Верховного Совета СССР от 8 мая 1945 года.</a:t>
            </a:r>
            <a:br>
              <a:rPr lang="ru-RU" b="1" dirty="0" smtClean="0"/>
            </a:br>
            <a:r>
              <a:rPr lang="ru-RU" b="1" dirty="0" smtClean="0"/>
              <a:t>     Следует отметить, что до 1948 года День Победы являлся нерабочим днём, однако Указом Президиума Верховного Совета СССР от 23 декабря 1947 года выходной был отменён. Вместо Дня Победы нерабочим сделали Новый год. Существует предположение, что инициатива исходила от самого И.В. Сталина. И только спустя два десятилетия, уже при Л.И. Брежневе, в юбилейном 1965 году День Победы снова стал нерабочим праздничным днем.</a:t>
            </a:r>
            <a:br>
              <a:rPr lang="ru-RU" b="1" dirty="0" smtClean="0"/>
            </a:br>
            <a:r>
              <a:rPr lang="ru-RU" b="1" dirty="0" smtClean="0"/>
              <a:t>     Первый в истории День Победы отмечали в 1945 году. Ровно в 6 утра по всем громкоговорителям страны был торжественно зачитан Указ Президиума Верховного Совета СССР о назначении 9 мая Днем Победы. В этот вечер в Москве был дан Салют Победы — грандиозное по тем временам зрелище — тысячи зенитных орудий выпустили 30 победных залпов.</a:t>
            </a:r>
            <a:br>
              <a:rPr lang="ru-RU" b="1" dirty="0" smtClean="0"/>
            </a:br>
            <a:r>
              <a:rPr lang="ru-RU" b="1" dirty="0" smtClean="0"/>
              <a:t>     Первый юбилей Победы, 9 мая 1955 года, был обычным рабочим днём, без военного парада, хотя в городах страны прошли торжественные собрания и концерты и снова в Москве, столицах союзных республик и в городах-героях был произведён салют 30 артиллерийскими залпами.</a:t>
            </a:r>
            <a:br>
              <a:rPr lang="ru-RU" b="1" dirty="0" smtClean="0"/>
            </a:br>
            <a:r>
              <a:rPr lang="ru-RU" b="1" dirty="0" smtClean="0"/>
              <a:t>   </a:t>
            </a:r>
            <a:endParaRPr lang="ru-RU" dirty="0"/>
          </a:p>
        </p:txBody>
      </p:sp>
    </p:spTree>
  </p:cSld>
  <p:clrMapOvr>
    <a:masterClrMapping/>
  </p:clrMapOvr>
  <p:transition advClick="0" advTm="4000">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357290" y="285728"/>
            <a:ext cx="6292219" cy="617020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tretch>
            <a:fillRect/>
          </a:stretch>
        </p:blipFill>
        <p:spPr bwMode="auto">
          <a:xfrm>
            <a:off x="642910" y="571480"/>
            <a:ext cx="7919847" cy="5664994"/>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42910" y="571480"/>
            <a:ext cx="7919847" cy="5664994"/>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42910" y="500042"/>
            <a:ext cx="7919847" cy="5664994"/>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14348" y="500042"/>
            <a:ext cx="7919847" cy="5954744"/>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42910" y="642918"/>
            <a:ext cx="7919847" cy="5664994"/>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642910" y="500042"/>
            <a:ext cx="7919847" cy="5776436"/>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500034" y="714356"/>
            <a:ext cx="8072494" cy="5500726"/>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7858116" y="5286388"/>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1000100" y="0"/>
            <a:ext cx="7286676" cy="7072338"/>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928662" y="785794"/>
            <a:ext cx="7579877" cy="5207758"/>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214282" y="471241"/>
            <a:ext cx="8501122" cy="5539978"/>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1600" b="1" dirty="0" smtClean="0"/>
              <a:t> За первые 20 послевоенных лет был проведен лишь один парад в честь Победы — 24 июня 1945 года. Но ежегодно 9 мая в центральных и местных газетах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выходили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праздничные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передовицы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проводились</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торжественные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вечера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или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праздничные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выезды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природу</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внутри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коллективов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также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семьях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вспоминали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тех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кто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вернулся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фронта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обязательно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поднимали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фронтовые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100-</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граммов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за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Родину</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за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тех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кого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нет</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за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этим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праздничным</a:t>
            </a:r>
            <a:r>
              <a:rPr kumimoji="0" lang="ru-RU" sz="1600" b="1"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столом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a:t>
            </a:r>
            <a:b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b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последующие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годы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День</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Победы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стал</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вторым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значимости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национальным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праздником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после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Годовщины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Великой</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Октябрьской</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социалистической</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революции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строительством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монументов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памятников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посвященных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Победе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появились</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новые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традиции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возложение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цветов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гирлянд</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венков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митинги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театрализованные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представления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спортивные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соревнования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эстафеты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всех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городах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героях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возобновились</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военные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парады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салюты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Участников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войны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приглашали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школы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высшие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учебные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заведения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ними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организовывали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встречи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производствах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душевно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поздравляли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улицах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словами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цветами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радушными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объятиями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a:t>
            </a:r>
            <a:b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b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начала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2000-</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День</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Победы</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пожалуй</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стал</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самым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важным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историческому</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значению</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праздником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2005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года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новым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атрибутом</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9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Мая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стала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георгиевская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ленточка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символ</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героизма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мужества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отваги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появляются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автопробеги</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2012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года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появляется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новая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традиция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которая</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вызрела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в</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сердцах</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народа</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шествие</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Бессмертного</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полка</a:t>
            </a:r>
            <a:r>
              <a:rPr kumimoji="0" lang="ru-RU" sz="16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ru-RU" sz="16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a:t>
            </a:r>
            <a:endParaRPr kumimoji="0" lang="ru-RU"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928662" y="428604"/>
            <a:ext cx="7758269" cy="5850497"/>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noChangeArrowheads="1"/>
          </p:cNvSpPr>
          <p:nvPr/>
        </p:nvSpPr>
        <p:spPr bwMode="auto">
          <a:xfrm>
            <a:off x="142844" y="1857364"/>
            <a:ext cx="9144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Треугольником сложен потемневший листок,</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 нём и горькое лето, и сигналы тревог,</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 нём печаль отступленья в тот отчаянный год.</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Рвётся ветер осенний и команда: вперёд!</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Даже смерть отступала, хоть на несколько дней,</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Где солдатские письма шли дорогой своей.</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И с поклоном последние письма, полные сил,</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От погибших в сраженьях почтальон приносил.</a:t>
            </a:r>
            <a:endPar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Письма с фронта вобрали и судьбу, и любовь,</a:t>
            </a:r>
            <a:endParaRPr kumimoji="0" lang="ru-RU" sz="24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И бессонную правду фронтовых голосов</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3" name="Picture 2"/>
          <p:cNvPicPr>
            <a:picLocks noChangeAspect="1" noChangeArrowheads="1"/>
          </p:cNvPicPr>
          <p:nvPr/>
        </p:nvPicPr>
        <p:blipFill>
          <a:blip r:embed="rId2"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Рисунок 1" descr="P1010001.JPG"/>
          <p:cNvPicPr>
            <a:picLocks noChangeAspect="1"/>
          </p:cNvPicPr>
          <p:nvPr/>
        </p:nvPicPr>
        <p:blipFill>
          <a:blip r:embed="rId2" cstate="print"/>
          <a:srcRect/>
          <a:stretch>
            <a:fillRect/>
          </a:stretch>
        </p:blipFill>
        <p:spPr bwMode="auto">
          <a:xfrm>
            <a:off x="714348" y="571480"/>
            <a:ext cx="7715304" cy="578647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785786" y="142852"/>
            <a:ext cx="7143800" cy="6500834"/>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title"/>
          </p:nvPr>
        </p:nvSpPr>
        <p:spPr/>
        <p:txBody>
          <a:bodyPr/>
          <a:lstStyle/>
          <a:p>
            <a:pPr eaLnBrk="1" hangingPunct="1"/>
            <a:r>
              <a:rPr lang="ru-RU" smtClean="0"/>
              <a:t>О тружениках тыла </a:t>
            </a:r>
          </a:p>
        </p:txBody>
      </p:sp>
      <p:pic>
        <p:nvPicPr>
          <p:cNvPr id="53251" name="Picture 4"/>
          <p:cNvPicPr>
            <a:picLocks noGrp="1" noChangeAspect="1" noChangeArrowheads="1"/>
          </p:cNvPicPr>
          <p:nvPr>
            <p:ph idx="1"/>
          </p:nvPr>
        </p:nvPicPr>
        <p:blipFill>
          <a:blip r:embed="rId2" cstate="print"/>
          <a:srcRect/>
          <a:stretch>
            <a:fillRect/>
          </a:stretch>
        </p:blipFill>
        <p:spPr>
          <a:xfrm>
            <a:off x="571500" y="1142984"/>
            <a:ext cx="8143904" cy="5500726"/>
          </a:xfrm>
          <a:noFill/>
        </p:spPr>
      </p:pic>
      <p:pic>
        <p:nvPicPr>
          <p:cNvPr id="4" name="Picture 4"/>
          <p:cNvPicPr>
            <a:picLocks noChangeAspect="1" noChangeArrowheads="1"/>
          </p:cNvPicPr>
          <p:nvPr/>
        </p:nvPicPr>
        <p:blipFill>
          <a:blip r:embed="rId2" cstate="print"/>
          <a:srcRect/>
          <a:stretch>
            <a:fillRect/>
          </a:stretch>
        </p:blipFill>
        <p:spPr bwMode="auto">
          <a:xfrm>
            <a:off x="-2214483" y="1214579"/>
            <a:ext cx="33085" cy="45263"/>
          </a:xfrm>
          <a:prstGeom prst="rect">
            <a:avLst/>
          </a:prstGeom>
          <a:noFill/>
          <a:ln w="9525">
            <a:noFill/>
            <a:miter lim="800000"/>
            <a:headEnd/>
            <a:tailEnd/>
          </a:ln>
        </p:spPr>
      </p:pic>
    </p:spTree>
  </p:cSld>
  <p:clrMapOvr>
    <a:masterClrMapping/>
  </p:clrMapOvr>
  <p:transition advClick="0" advTm="4000">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571472" y="0"/>
            <a:ext cx="8143932" cy="685800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000100" y="0"/>
            <a:ext cx="7143800" cy="6722367"/>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500034" y="-1000156"/>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142976" y="571480"/>
            <a:ext cx="7238238" cy="5563553"/>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642910" y="0"/>
            <a:ext cx="8001056" cy="6858000"/>
          </a:xfrm>
          <a:prstGeom prst="rect">
            <a:avLst/>
          </a:prstGeom>
          <a:noFill/>
          <a:ln w="9525">
            <a:noFill/>
            <a:miter lim="800000"/>
            <a:headEnd/>
            <a:tailEnd/>
          </a:ln>
        </p:spPr>
      </p:pic>
    </p:spTree>
  </p:cSld>
  <p:clrMapOvr>
    <a:masterClrMapping/>
  </p:clrMapOvr>
  <p:transition advClick="0" advTm="4000">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0" y="301268"/>
            <a:ext cx="91440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5 августа 2016 года  в Суксуне был открыт памятный камень труженикам тыла, работавшим в годы войны на оптико-механическом заводе. Это событие было приурочено к 75-летию предприятия.</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a:r>
            <a:b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b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a:r>
            <a:b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b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В первых числах августа 1941 года более 400 семей прибыло в Суксун из Витебска. В Пермскую область была эвакуирована Витебская очковая фабрика. 6 августа ее работники были устроены на оптико-механический завод, который стал называться «Военный завод №17». С этого началась история нового для Суксуна производства, которое сегодня является брендом города и всего Пермского края.</a:t>
            </a:r>
            <a:b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b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Военная продукция завода спасала жизни на фронте. В защитных очках </a:t>
            </a:r>
            <a:r>
              <a:rPr kumimoji="0" lang="ru-RU" sz="1600" b="0" i="0" u="none" strike="noStrike" cap="none" normalizeH="0" baseline="0" dirty="0" err="1" smtClean="0">
                <a:ln>
                  <a:noFill/>
                </a:ln>
                <a:solidFill>
                  <a:srgbClr val="0C0C0C"/>
                </a:solidFill>
                <a:effectLst/>
                <a:latin typeface="Calibri" pitchFamily="34" charset="0"/>
                <a:ea typeface="Times New Roman" pitchFamily="18" charset="0"/>
                <a:cs typeface="Times New Roman" pitchFamily="18" charset="0"/>
              </a:rPr>
              <a:t>Суксунского</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завода сражались за Родину летчики и танкисты, плавили сталь металлурги, вели сварочные работы во всех отраслях народного хозяйства.</a:t>
            </a:r>
            <a:b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b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Памятный камень труженикам тыла, рабочим Витебской фабрики, умерших в годы войны, был создан по инициативе родственников и общественности при поддержке оптико-механического завода и администрации </a:t>
            </a:r>
            <a:r>
              <a:rPr kumimoji="0" lang="ru-RU" sz="1600" b="0" i="0" u="none" strike="noStrike" cap="none" normalizeH="0" baseline="0" dirty="0" err="1" smtClean="0">
                <a:ln>
                  <a:noFill/>
                </a:ln>
                <a:solidFill>
                  <a:srgbClr val="0C0C0C"/>
                </a:solidFill>
                <a:effectLst/>
                <a:latin typeface="Calibri" pitchFamily="34" charset="0"/>
                <a:ea typeface="Times New Roman" pitchFamily="18" charset="0"/>
                <a:cs typeface="Times New Roman" pitchFamily="18" charset="0"/>
              </a:rPr>
              <a:t>Суксунского</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района. На его открытии присутствовали ветераны завода, их дети, глава администрации района и депутаты краевого Законодательного собрания.</a:t>
            </a:r>
            <a:b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b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Право открыть памятник было предоставлено инициатору его создания Борису Абрамовичу </a:t>
            </a:r>
            <a:r>
              <a:rPr kumimoji="0" lang="ru-RU" sz="1600" b="0" i="0" u="none" strike="noStrike" cap="none" normalizeH="0" baseline="0" dirty="0" err="1" smtClean="0">
                <a:ln>
                  <a:noFill/>
                </a:ln>
                <a:solidFill>
                  <a:srgbClr val="0C0C0C"/>
                </a:solidFill>
                <a:effectLst/>
                <a:latin typeface="Calibri" pitchFamily="34" charset="0"/>
                <a:ea typeface="Times New Roman" pitchFamily="18" charset="0"/>
                <a:cs typeface="Times New Roman" pitchFamily="18" charset="0"/>
              </a:rPr>
              <a:t>Кортину</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и работнику Витебской фабрики, в годы войны стоявшему у станка, Соломону </a:t>
            </a:r>
            <a:r>
              <a:rPr kumimoji="0" lang="ru-RU" sz="1600" b="0" i="0" u="none" strike="noStrike" cap="none" normalizeH="0" baseline="0" dirty="0" err="1" smtClean="0">
                <a:ln>
                  <a:noFill/>
                </a:ln>
                <a:solidFill>
                  <a:srgbClr val="0C0C0C"/>
                </a:solidFill>
                <a:effectLst/>
                <a:latin typeface="Calibri" pitchFamily="34" charset="0"/>
                <a:ea typeface="Times New Roman" pitchFamily="18" charset="0"/>
                <a:cs typeface="Times New Roman" pitchFamily="18" charset="0"/>
              </a:rPr>
              <a:t>Максовичу</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a:t>
            </a:r>
            <a:r>
              <a:rPr kumimoji="0" lang="ru-RU" sz="1600" b="0" i="0" u="none" strike="noStrike" cap="none" normalizeH="0" baseline="0" dirty="0" err="1" smtClean="0">
                <a:ln>
                  <a:noFill/>
                </a:ln>
                <a:solidFill>
                  <a:srgbClr val="0C0C0C"/>
                </a:solidFill>
                <a:effectLst/>
                <a:latin typeface="Calibri" pitchFamily="34" charset="0"/>
                <a:ea typeface="Times New Roman" pitchFamily="18" charset="0"/>
                <a:cs typeface="Times New Roman" pitchFamily="18" charset="0"/>
              </a:rPr>
              <a:t>Аршу</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.«Я преисполнен не просто душевного трепета, но и прежде всего благодарности тем землякам, которые не забыли потери, которые мы понесли на трудовом фронте, — сказал Борис </a:t>
            </a:r>
            <a:r>
              <a:rPr kumimoji="0" lang="ru-RU" sz="1600" b="0" i="0" u="none" strike="noStrike" cap="none" normalizeH="0" baseline="0" dirty="0" err="1" smtClean="0">
                <a:ln>
                  <a:noFill/>
                </a:ln>
                <a:solidFill>
                  <a:srgbClr val="0C0C0C"/>
                </a:solidFill>
                <a:effectLst/>
                <a:latin typeface="Calibri" pitchFamily="34" charset="0"/>
                <a:ea typeface="Times New Roman" pitchFamily="18" charset="0"/>
                <a:cs typeface="Times New Roman" pitchFamily="18" charset="0"/>
              </a:rPr>
              <a:t>Кортин</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 Этот камень останется не просто знаком памяти, но и призван пробудить патриотическое начало у следующих поколений. Здесь лежат и русские, и украинцы, и белорусы, и евреи. Я считаю, что </a:t>
            </a:r>
            <a:r>
              <a:rPr kumimoji="0" lang="ru-RU" sz="1600" b="0" i="0" u="none" strike="noStrike" cap="none" normalizeH="0" baseline="0" dirty="0" err="1" smtClean="0">
                <a:ln>
                  <a:noFill/>
                </a:ln>
                <a:solidFill>
                  <a:srgbClr val="0C0C0C"/>
                </a:solidFill>
                <a:effectLst/>
                <a:latin typeface="Calibri" pitchFamily="34" charset="0"/>
                <a:ea typeface="Times New Roman" pitchFamily="18" charset="0"/>
                <a:cs typeface="Times New Roman" pitchFamily="18" charset="0"/>
              </a:rPr>
              <a:t>суксунская</a:t>
            </a:r>
            <a:r>
              <a:rPr kumimoji="0" lang="ru-RU" sz="1600" b="0" i="0" u="none" strike="noStrike" cap="none" normalizeH="0" baseline="0" dirty="0" smtClean="0">
                <a:ln>
                  <a:noFill/>
                </a:ln>
                <a:solidFill>
                  <a:srgbClr val="0C0C0C"/>
                </a:solidFill>
                <a:effectLst/>
                <a:latin typeface="Calibri" pitchFamily="34" charset="0"/>
                <a:ea typeface="Times New Roman" pitchFamily="18" charset="0"/>
                <a:cs typeface="Times New Roman" pitchFamily="18" charset="0"/>
              </a:rPr>
              <a:t> земля не просто нас приняла, но и объединила. Объединила не только для победы, но и для формирования нас как людей».</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4000">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cstate="print"/>
          <a:srcRect/>
          <a:stretch>
            <a:fillRect/>
          </a:stretch>
        </p:blipFill>
        <p:spPr bwMode="auto">
          <a:xfrm>
            <a:off x="785786" y="1071546"/>
            <a:ext cx="7875270" cy="445770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лок-схема: альтернативный процесс 1"/>
          <p:cNvSpPr/>
          <p:nvPr/>
        </p:nvSpPr>
        <p:spPr>
          <a:xfrm>
            <a:off x="1357290" y="2428868"/>
            <a:ext cx="6286544" cy="2247424"/>
          </a:xfrm>
          <a:prstGeom prst="flowChartAlternateProcess">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dirty="0" smtClean="0"/>
              <a:t>22 июня 1941 года для основной части людей начиналось как обычный день. Они даже не знали, что в скором времени уже не будет этого счастья, а у детей, которые родились или будут рождены с 1928 по 1945 годы, украдут детство. Страдали на войне дети не меньше, чем взрослые. Великая Отечественная война навсегда изменила их жизнь</a:t>
            </a:r>
            <a:endParaRPr lang="ru-RU" dirty="0"/>
          </a:p>
        </p:txBody>
      </p:sp>
    </p:spTree>
  </p:cSld>
  <p:clrMapOvr>
    <a:masterClrMapping/>
  </p:clrMapOvr>
  <p:transition advClick="0" advTm="4000">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cstate="print"/>
          <a:srcRect/>
          <a:stretch>
            <a:fillRect/>
          </a:stretch>
        </p:blipFill>
        <p:spPr bwMode="auto">
          <a:xfrm>
            <a:off x="642910" y="785794"/>
            <a:ext cx="7757827" cy="5435822"/>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5786" y="571480"/>
            <a:ext cx="7715304" cy="4708981"/>
          </a:xfrm>
          <a:prstGeom prst="rect">
            <a:avLst/>
          </a:prstGeom>
        </p:spPr>
        <p:txBody>
          <a:bodyPr wrap="square">
            <a:spAutoFit/>
          </a:bodyPr>
          <a:lstStyle/>
          <a:p>
            <a:pPr algn="just"/>
            <a:r>
              <a:rPr lang="ru-RU" sz="2000" dirty="0" smtClean="0"/>
              <a:t>Однако вряд ли можно забыть то, что пережито, вряд ли можно забыть украденное войной детство тех 9-12  летних мальчишек и девчонок, которые наравне с взрослыми сеяли и убирали хлеба, выращивали картошку и овощи, кормили скот и выполняли всю нелегкую работу тружеников полей и ферм.</a:t>
            </a:r>
          </a:p>
          <a:p>
            <a:pPr algn="just"/>
            <a:r>
              <a:rPr lang="ru-RU" sz="2000" dirty="0" smtClean="0"/>
              <a:t>С весны и до самой осени основной рабочей силой на полях были женщины и дети от восьми до тринадцати лет. А те кому 15-16 лет, считались настоящими работниками. А боронили, сидя верхом на лошади, даже 9-11 летние детишки. Они работали с раннего утра до позднего вечера. И так без выходных дней, из года в год, пока не кончилась война. А питание? Об этом и говорить не стоит. На выработанные за декаду трудодни выдавали по 200 граммов муки.</a:t>
            </a:r>
          </a:p>
          <a:p>
            <a:pPr algn="just"/>
            <a:r>
              <a:rPr lang="ru-RU" sz="2000" dirty="0" smtClean="0"/>
              <a:t>Несмотря на полуголодное состояние, никто, даже дети не тащили с поля ни колоска, ни травинки.</a:t>
            </a:r>
            <a:endParaRPr lang="ru-RU" sz="2000" dirty="0"/>
          </a:p>
        </p:txBody>
      </p:sp>
    </p:spTree>
  </p:cSld>
  <p:clrMapOvr>
    <a:masterClrMapping/>
  </p:clrMapOvr>
  <p:transition advClick="0" advTm="4000">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ChangeArrowheads="1"/>
          </p:cNvSpPr>
          <p:nvPr/>
        </p:nvSpPr>
        <p:spPr bwMode="auto">
          <a:xfrm>
            <a:off x="1357290" y="1518810"/>
            <a:ext cx="6715172" cy="3785555"/>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0" i="1" u="none" strike="noStrike" cap="none" normalizeH="0" baseline="0" dirty="0" smtClean="0">
                <a:ln>
                  <a:noFill/>
                </a:ln>
                <a:solidFill>
                  <a:srgbClr val="B83D68"/>
                </a:solidFill>
                <a:effectLst/>
                <a:latin typeface="Cambria" pitchFamily="18" charset="0"/>
                <a:ea typeface="Times New Roman" pitchFamily="18" charset="0"/>
                <a:cs typeface="Times New Roman" pitchFamily="18" charset="0"/>
              </a:rPr>
              <a:t>Список </a:t>
            </a:r>
            <a:r>
              <a:rPr kumimoji="0" lang="ru-RU" sz="2200" b="0" i="0" u="none" strike="noStrike" cap="none" normalizeH="0" baseline="0" dirty="0" smtClean="0">
                <a:ln>
                  <a:noFill/>
                </a:ln>
                <a:solidFill>
                  <a:srgbClr val="B83D68"/>
                </a:solidFill>
                <a:effectLst/>
                <a:latin typeface="Cambria" pitchFamily="18" charset="0"/>
                <a:ea typeface="Times New Roman" pitchFamily="18" charset="0"/>
                <a:cs typeface="Times New Roman" pitchFamily="18" charset="0"/>
              </a:rPr>
              <a:t>ветеранов участников Великой Отечественной</a:t>
            </a:r>
            <a:r>
              <a:rPr kumimoji="0" lang="ru-RU" sz="2200" b="0" i="0" u="none" strike="noStrike" cap="none" normalizeH="0" dirty="0" smtClean="0">
                <a:ln>
                  <a:noFill/>
                </a:ln>
                <a:solidFill>
                  <a:srgbClr val="B83D68"/>
                </a:solidFill>
                <a:effectLst/>
                <a:latin typeface="Cambria" pitchFamily="18" charset="0"/>
                <a:ea typeface="Times New Roman" pitchFamily="18" charset="0"/>
                <a:cs typeface="Times New Roman" pitchFamily="18" charset="0"/>
              </a:rPr>
              <a:t> войны 1941-1945 г.г., проживающих в </a:t>
            </a:r>
            <a:r>
              <a:rPr kumimoji="0" lang="ru-RU" sz="2200" b="0" i="0" u="none" strike="noStrike" cap="none" normalizeH="0" dirty="0" err="1" smtClean="0">
                <a:ln>
                  <a:noFill/>
                </a:ln>
                <a:solidFill>
                  <a:srgbClr val="B83D68"/>
                </a:solidFill>
                <a:effectLst/>
                <a:latin typeface="Cambria" pitchFamily="18" charset="0"/>
                <a:ea typeface="Times New Roman" pitchFamily="18" charset="0"/>
                <a:cs typeface="Times New Roman" pitchFamily="18" charset="0"/>
              </a:rPr>
              <a:t>Суксунском</a:t>
            </a:r>
            <a:r>
              <a:rPr kumimoji="0" lang="ru-RU" sz="2200" b="0" i="0" u="none" strike="noStrike" cap="none" normalizeH="0" dirty="0" smtClean="0">
                <a:ln>
                  <a:noFill/>
                </a:ln>
                <a:solidFill>
                  <a:srgbClr val="B83D68"/>
                </a:solidFill>
                <a:effectLst/>
                <a:latin typeface="Cambria" pitchFamily="18" charset="0"/>
                <a:ea typeface="Times New Roman" pitchFamily="18" charset="0"/>
                <a:cs typeface="Times New Roman" pitchFamily="18" charset="0"/>
              </a:rPr>
              <a:t> </a:t>
            </a:r>
            <a:r>
              <a:rPr lang="ru-RU" sz="2200" dirty="0" smtClean="0">
                <a:solidFill>
                  <a:srgbClr val="B83D68"/>
                </a:solidFill>
                <a:latin typeface="Cambria" pitchFamily="18" charset="0"/>
                <a:ea typeface="Times New Roman" pitchFamily="18" charset="0"/>
                <a:cs typeface="Times New Roman" pitchFamily="18" charset="0"/>
              </a:rPr>
              <a:t>городском округе </a:t>
            </a:r>
            <a:r>
              <a:rPr kumimoji="0" lang="ru-RU" sz="2200" b="0" i="0" u="none" strike="noStrike" cap="none" normalizeH="0" dirty="0" smtClean="0">
                <a:ln>
                  <a:noFill/>
                </a:ln>
                <a:solidFill>
                  <a:srgbClr val="B83D68"/>
                </a:solidFill>
                <a:effectLst/>
                <a:latin typeface="Cambria" pitchFamily="18" charset="0"/>
                <a:ea typeface="Times New Roman" pitchFamily="18" charset="0"/>
                <a:cs typeface="Times New Roman" pitchFamily="18" charset="0"/>
              </a:rPr>
              <a:t>  на 01.04.2020</a:t>
            </a:r>
            <a:endParaRPr kumimoji="0" lang="ru-RU" sz="1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rPr>
              <a:t>Худяков Николай Павлович.</a:t>
            </a:r>
            <a:endParaRPr kumimoji="0" lang="ru-RU" sz="1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rPr>
              <a:t>Кузнецов Григорий Александрович.</a:t>
            </a:r>
            <a:endParaRPr kumimoji="0" lang="ru-RU" sz="1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rgbClr val="892D4D"/>
                </a:solidFill>
                <a:effectLst/>
                <a:latin typeface="Cambria" pitchFamily="18" charset="0"/>
                <a:ea typeface="Times New Roman" pitchFamily="18" charset="0"/>
                <a:cs typeface="Times New Roman" pitchFamily="18" charset="0"/>
              </a:rPr>
              <a:t>Козелов</a:t>
            </a:r>
            <a:r>
              <a:rPr kumimoji="0" lang="ru-RU" sz="2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rPr>
              <a:t> Александр Сидорович.</a:t>
            </a:r>
            <a:endParaRPr kumimoji="0" lang="ru-RU" sz="1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rPr>
              <a:t>Александров Алексей Иванович.</a:t>
            </a:r>
            <a:endParaRPr kumimoji="0" lang="ru-RU" sz="1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rgbClr val="892D4D"/>
                </a:solidFill>
                <a:effectLst/>
                <a:latin typeface="Cambria" pitchFamily="18" charset="0"/>
                <a:ea typeface="Times New Roman" pitchFamily="18" charset="0"/>
                <a:cs typeface="Times New Roman" pitchFamily="18" charset="0"/>
              </a:rPr>
              <a:t>Лягаев</a:t>
            </a:r>
            <a:r>
              <a:rPr kumimoji="0" lang="ru-RU" sz="2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rPr>
              <a:t> Иван Кузьмич.</a:t>
            </a:r>
            <a:endParaRPr kumimoji="0" lang="ru-RU" sz="1400" b="1" i="0" u="none" strike="noStrike" cap="none" normalizeH="0" baseline="0" dirty="0" smtClean="0">
              <a:ln>
                <a:noFill/>
              </a:ln>
              <a:solidFill>
                <a:srgbClr val="892D4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214282" y="214290"/>
            <a:ext cx="1285884" cy="1421240"/>
          </a:xfrm>
          <a:prstGeom prst="rect">
            <a:avLst/>
          </a:prstGeom>
          <a:noFill/>
          <a:ln w="9525">
            <a:noFill/>
            <a:miter lim="800000"/>
            <a:headEnd/>
            <a:tailEnd/>
          </a:ln>
          <a:effectLst/>
        </p:spPr>
      </p:pic>
    </p:spTree>
  </p:cSld>
  <p:clrMapOvr>
    <a:masterClrMapping/>
  </p:clrMapOvr>
  <p:transition advClick="0" advTm="4000">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14290"/>
            <a:ext cx="8429684" cy="6740307"/>
          </a:xfrm>
          <a:prstGeom prst="rect">
            <a:avLst/>
          </a:prstGeom>
        </p:spPr>
        <p:txBody>
          <a:bodyPr wrap="square">
            <a:spAutoFit/>
          </a:bodyPr>
          <a:lstStyle/>
          <a:p>
            <a:pPr algn="just"/>
            <a:r>
              <a:rPr lang="ru-RU" dirty="0" smtClean="0">
                <a:latin typeface="Arial"/>
              </a:rPr>
              <a:t>22 июня 1941 год началась Великая Отечественная война, тяжелейшая из всех войн мировой истории. Уже на второй день войны на митинге </a:t>
            </a:r>
            <a:r>
              <a:rPr lang="ru-RU" dirty="0" err="1" smtClean="0">
                <a:latin typeface="Arial"/>
              </a:rPr>
              <a:t>суксунцы</a:t>
            </a:r>
            <a:r>
              <a:rPr lang="ru-RU" dirty="0" smtClean="0">
                <a:latin typeface="Arial"/>
              </a:rPr>
              <a:t> приняли резолюцию:  </a:t>
            </a:r>
          </a:p>
          <a:p>
            <a:pPr algn="just"/>
            <a:r>
              <a:rPr lang="ru-RU" dirty="0" smtClean="0">
                <a:latin typeface="Arial"/>
              </a:rPr>
              <a:t>«Мы уверены, что Победа будет за нами...</a:t>
            </a:r>
          </a:p>
          <a:p>
            <a:pPr algn="just"/>
            <a:r>
              <a:rPr lang="ru-RU" dirty="0" smtClean="0">
                <a:latin typeface="Arial"/>
              </a:rPr>
              <a:t>Мы готовы заменить свой рабочий инструмент винтовкой, гранатой, пулеметом и выступить на защиту своей Родины, а наши жены и сестры займут рабочие места на производстве».</a:t>
            </a:r>
          </a:p>
          <a:p>
            <a:pPr algn="just"/>
            <a:r>
              <a:rPr lang="ru-RU" dirty="0" smtClean="0">
                <a:latin typeface="Arial"/>
              </a:rPr>
              <a:t>Началась мобилизация. Сотни добровольцев толпились у военкоматов и призывных пунктов. За первые пять дней войны из района в Красную Армию было направлено 240 человек, в том числе 36 коммунистов и комсомольцев, для нужд фронта было поставлено 11 тракторов, 40 лошадей, 8 телег. Призывной пункт и медицинская комиссия, располагалась в нынешнем </a:t>
            </a:r>
            <a:r>
              <a:rPr lang="ru-RU" dirty="0" err="1" smtClean="0">
                <a:latin typeface="Arial"/>
              </a:rPr>
              <a:t>д</a:t>
            </a:r>
            <a:r>
              <a:rPr lang="ru-RU" dirty="0" smtClean="0">
                <a:latin typeface="Arial"/>
              </a:rPr>
              <a:t>/с «Улыбка».   24 июня первая команда была отправлена на защиту Родины. </a:t>
            </a:r>
          </a:p>
          <a:p>
            <a:pPr algn="just"/>
            <a:r>
              <a:rPr lang="ru-RU" dirty="0" smtClean="0">
                <a:latin typeface="Arial"/>
              </a:rPr>
              <a:t>войны. В цехах их места заняли женщины, старики, подростки. За военные годы «через завод» прошло триста мальчишек и девчонок. Становились к станку и верстаку, подрастали, уходили на фронт. Осенью 1941 года в поселок прибыли коллектив и оборудование Витебской очковой фабрики. 50 вагонов оборудования, 400 семей. Людей приняли, разместили, устроили, а фабрика стала основной частью </a:t>
            </a:r>
            <a:r>
              <a:rPr lang="ru-RU" dirty="0" err="1" smtClean="0">
                <a:latin typeface="Arial"/>
              </a:rPr>
              <a:t>Суксунского</a:t>
            </a:r>
            <a:r>
              <a:rPr lang="ru-RU" dirty="0" smtClean="0">
                <a:latin typeface="Arial"/>
              </a:rPr>
              <a:t> завода, носившего в то время военное название «Завод №17».</a:t>
            </a:r>
          </a:p>
          <a:p>
            <a:pPr algn="just"/>
            <a:r>
              <a:rPr lang="ru-RU" dirty="0" smtClean="0">
                <a:latin typeface="Arial"/>
              </a:rPr>
              <a:t>С декабря 1941 года завод стал осваивать выпуск защитных очков для летчиков. Изменился производственный профиль артели «Медник». Вместо самоваров артель выпускала бачки, титаны, вкладыши для режущих блоков комбайнов, ложки, вилки, замки, корпуса гранат «РГ».</a:t>
            </a:r>
          </a:p>
        </p:txBody>
      </p:sp>
    </p:spTree>
  </p:cSld>
  <p:clrMapOvr>
    <a:masterClrMapping/>
  </p:clrMapOvr>
  <p:transition advClick="0" advTm="4000">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357166"/>
            <a:ext cx="8572560" cy="5909310"/>
          </a:xfrm>
          <a:prstGeom prst="rect">
            <a:avLst/>
          </a:prstGeom>
        </p:spPr>
        <p:txBody>
          <a:bodyPr wrap="square">
            <a:spAutoFit/>
          </a:bodyPr>
          <a:lstStyle/>
          <a:p>
            <a:r>
              <a:rPr lang="ru-RU" dirty="0" smtClean="0">
                <a:latin typeface="Arial"/>
              </a:rPr>
              <a:t>На место ушедших на фронт мужчин, вставали у станков и осваивали мужские профессии - женщины, так в 1941 году за трактора сели </a:t>
            </a:r>
            <a:r>
              <a:rPr lang="ru-RU" b="1" dirty="0" smtClean="0">
                <a:latin typeface="Arial"/>
              </a:rPr>
              <a:t>Анна Ширяева, Мария и Евдокия Медведевы, Марфа Сапогова и др. На предприятиях широкое распространение получило патриотическое движение «</a:t>
            </a:r>
            <a:r>
              <a:rPr lang="ru-RU" b="1" dirty="0" err="1" smtClean="0">
                <a:latin typeface="Arial"/>
              </a:rPr>
              <a:t>двухсотников</a:t>
            </a:r>
            <a:r>
              <a:rPr lang="ru-RU" b="1" dirty="0" smtClean="0">
                <a:latin typeface="Arial"/>
              </a:rPr>
              <a:t>». Невозможно перечислить всех передовиков производства тех грозных военных лет. Вот лишь некоторые из них: Е. Васильковская, А. </a:t>
            </a:r>
            <a:r>
              <a:rPr lang="ru-RU" b="1" dirty="0" err="1" smtClean="0">
                <a:latin typeface="Arial"/>
              </a:rPr>
              <a:t>Змазов</a:t>
            </a:r>
            <a:r>
              <a:rPr lang="ru-RU" b="1" dirty="0" smtClean="0">
                <a:latin typeface="Arial"/>
              </a:rPr>
              <a:t>, Н. Попов, П. Зуева, И. Казаков, П .Кудрина, А. Любимова, Г. Максимов, В. Малафеева, Н. Матвеева, М. Мочалин, Н. Обухов, Е. Овцына, Н. Осолихин, Н. Самсонов, И. </a:t>
            </a:r>
            <a:r>
              <a:rPr lang="ru-RU" b="1" dirty="0" err="1" smtClean="0">
                <a:latin typeface="Arial"/>
              </a:rPr>
              <a:t>Семков</a:t>
            </a:r>
            <a:r>
              <a:rPr lang="ru-RU" b="1" dirty="0" smtClean="0">
                <a:latin typeface="Arial"/>
              </a:rPr>
              <a:t>, М. </a:t>
            </a:r>
            <a:r>
              <a:rPr lang="ru-RU" b="1" dirty="0" err="1" smtClean="0">
                <a:latin typeface="Arial"/>
              </a:rPr>
              <a:t>Семков</a:t>
            </a:r>
            <a:r>
              <a:rPr lang="ru-RU" b="1" dirty="0" smtClean="0">
                <a:latin typeface="Arial"/>
              </a:rPr>
              <a:t>, С. </a:t>
            </a:r>
            <a:r>
              <a:rPr lang="ru-RU" b="1" dirty="0" err="1" smtClean="0">
                <a:latin typeface="Arial"/>
              </a:rPr>
              <a:t>Утемов</a:t>
            </a:r>
            <a:r>
              <a:rPr lang="ru-RU" b="1" dirty="0" smtClean="0">
                <a:latin typeface="Arial"/>
              </a:rPr>
              <a:t>, К. </a:t>
            </a:r>
            <a:r>
              <a:rPr lang="ru-RU" b="1" dirty="0" err="1" smtClean="0">
                <a:latin typeface="Arial"/>
              </a:rPr>
              <a:t>Утемов</a:t>
            </a:r>
            <a:r>
              <a:rPr lang="ru-RU" b="1" dirty="0" smtClean="0">
                <a:latin typeface="Arial"/>
              </a:rPr>
              <a:t>, а также рабочие артели «Медник» П. Меринов, А. </a:t>
            </a:r>
            <a:r>
              <a:rPr lang="ru-RU" b="1" dirty="0" err="1" smtClean="0">
                <a:latin typeface="Arial"/>
              </a:rPr>
              <a:t>Утемов</a:t>
            </a:r>
            <a:r>
              <a:rPr lang="ru-RU" b="1" dirty="0" smtClean="0">
                <a:latin typeface="Arial"/>
              </a:rPr>
              <a:t>, А. Сюзева, А. </a:t>
            </a:r>
            <a:r>
              <a:rPr lang="ru-RU" b="1" dirty="0" err="1" smtClean="0">
                <a:latin typeface="Arial"/>
              </a:rPr>
              <a:t>Латыпова</a:t>
            </a:r>
            <a:r>
              <a:rPr lang="ru-RU" b="1" dirty="0" smtClean="0">
                <a:latin typeface="Arial"/>
              </a:rPr>
              <a:t> и многие другие.                                             </a:t>
            </a:r>
          </a:p>
          <a:p>
            <a:pPr algn="just"/>
            <a:r>
              <a:rPr lang="ru-RU" dirty="0" smtClean="0">
                <a:latin typeface="Arial"/>
              </a:rPr>
              <a:t>На </a:t>
            </a:r>
            <a:r>
              <a:rPr lang="ru-RU" dirty="0" err="1" smtClean="0">
                <a:latin typeface="Arial"/>
              </a:rPr>
              <a:t>Суксунском</a:t>
            </a:r>
            <a:r>
              <a:rPr lang="ru-RU" dirty="0" smtClean="0">
                <a:latin typeface="Arial"/>
              </a:rPr>
              <a:t> механическом заводе заменили мужчин у котлов  </a:t>
            </a:r>
            <a:r>
              <a:rPr lang="ru-RU" b="1" dirty="0" smtClean="0">
                <a:latin typeface="Arial"/>
              </a:rPr>
              <a:t>Варвара  и Наталья </a:t>
            </a:r>
            <a:r>
              <a:rPr lang="ru-RU" b="1" dirty="0" err="1" smtClean="0">
                <a:latin typeface="Arial"/>
              </a:rPr>
              <a:t>Карабатовы</a:t>
            </a:r>
            <a:r>
              <a:rPr lang="ru-RU" b="1" dirty="0" smtClean="0">
                <a:latin typeface="Arial"/>
              </a:rPr>
              <a:t>, рабочие этого же завода  показывают образцы стахановского труда - токарь Николай Попов добился выполнения задания на 250-260 %, фрезеровщица </a:t>
            </a:r>
            <a:r>
              <a:rPr lang="ru-RU" b="1" dirty="0" err="1" smtClean="0">
                <a:latin typeface="Arial"/>
              </a:rPr>
              <a:t>Семкова</a:t>
            </a:r>
            <a:r>
              <a:rPr lang="ru-RU" b="1" dirty="0" smtClean="0">
                <a:latin typeface="Arial"/>
              </a:rPr>
              <a:t>, сборщики Маринова и Самсонова, слесарь Меерсон и другие, своим трудом добились самой высокой выработки на заводе. Рабочие артели «Медник»  Меринов П., </a:t>
            </a:r>
            <a:r>
              <a:rPr lang="ru-RU" b="1" dirty="0" err="1" smtClean="0">
                <a:latin typeface="Arial"/>
              </a:rPr>
              <a:t>Утемов</a:t>
            </a:r>
            <a:r>
              <a:rPr lang="ru-RU" b="1" dirty="0" smtClean="0">
                <a:latin typeface="Arial"/>
              </a:rPr>
              <a:t> А., </a:t>
            </a:r>
            <a:r>
              <a:rPr lang="ru-RU" b="1" dirty="0" err="1" smtClean="0">
                <a:latin typeface="Arial"/>
              </a:rPr>
              <a:t>Утемов</a:t>
            </a:r>
            <a:r>
              <a:rPr lang="ru-RU" b="1" dirty="0" smtClean="0">
                <a:latin typeface="Arial"/>
              </a:rPr>
              <a:t> Н., дают 1,5 – 2 нормы в день, работницы лудильного цеха Сюзева А., </a:t>
            </a:r>
            <a:r>
              <a:rPr lang="ru-RU" b="1" dirty="0" err="1" smtClean="0">
                <a:latin typeface="Arial"/>
              </a:rPr>
              <a:t>Латыпова</a:t>
            </a:r>
            <a:r>
              <a:rPr lang="ru-RU" b="1" dirty="0" smtClean="0">
                <a:latin typeface="Arial"/>
              </a:rPr>
              <a:t> А. выполняют дневное задание  на 220-230%,  рабочие и служащие заводов решили ежемесячно  до полного разгрома врага отчислять в фонд обороны  однодневный  заработок. </a:t>
            </a:r>
          </a:p>
        </p:txBody>
      </p:sp>
    </p:spTree>
  </p:cSld>
  <p:clrMapOvr>
    <a:masterClrMapping/>
  </p:clrMapOvr>
  <p:transition advClick="0" advTm="4000">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214290"/>
            <a:ext cx="8001056" cy="8956298"/>
          </a:xfrm>
          <a:prstGeom prst="rect">
            <a:avLst/>
          </a:prstGeom>
        </p:spPr>
        <p:txBody>
          <a:bodyPr wrap="square">
            <a:spAutoFit/>
          </a:bodyPr>
          <a:lstStyle/>
          <a:p>
            <a:pPr algn="just"/>
            <a:r>
              <a:rPr lang="ru-RU" dirty="0" smtClean="0">
                <a:latin typeface="Arial"/>
              </a:rPr>
              <a:t>Большой вклад в дело Победы внесли труженики тыла,  они трудились,  забывая о сне и отдыхе, успевая в то же время готовить подарки на фронт бойцам. Труженики </a:t>
            </a:r>
            <a:r>
              <a:rPr lang="ru-RU" dirty="0" err="1" smtClean="0">
                <a:latin typeface="Arial"/>
              </a:rPr>
              <a:t>Суксунского</a:t>
            </a:r>
            <a:r>
              <a:rPr lang="ru-RU" dirty="0" smtClean="0">
                <a:latin typeface="Arial"/>
              </a:rPr>
              <a:t> района внесли в фонд обороны деньгами 260 миллионов рублей, отправили на фронт 170 вагонов теплой одежды, 200 вагонов праздничных подарков. За 1941-1942 года трудящиеся района собрали 1385 пар валенок, 58 полушубков, 299 пар носков, 659 пар варежек и перчаток. В 1942 году на склад районной комиссии по сбору продуктов и вещей поступило  3890 кг мяса, 1 тыс. яиц, 1249 кг сухарей, 73 кг мёда, 996 кг капусты. Всего  поступило 7500 кг продовольствия. В1943 году наш район сдал в фонд Красной Армии 121 пару валенок, 58 полушубков, 299 пар носков, 659 пар варежек и перчаток. В 1944 году колхозники </a:t>
            </a:r>
            <a:r>
              <a:rPr lang="ru-RU" dirty="0" err="1" smtClean="0">
                <a:latin typeface="Arial"/>
              </a:rPr>
              <a:t>Поедугинского</a:t>
            </a:r>
            <a:r>
              <a:rPr lang="ru-RU" dirty="0" smtClean="0">
                <a:latin typeface="Arial"/>
              </a:rPr>
              <a:t> сельского совета дали фронту 640700 кг зерна, 208700 кг картофеля, 40800 кг мяса, 30170 штук яиц, 1206 штук кож.</a:t>
            </a:r>
          </a:p>
          <a:p>
            <a:pPr algn="just"/>
            <a:r>
              <a:rPr lang="ru-RU" b="1" dirty="0" smtClean="0">
                <a:latin typeface="Arial"/>
              </a:rPr>
              <a:t>Из нашего района в боевых действиях на фронтах участвовало 5967 человек, в том числе 64 женщины, в боях за Родину погибло 3808 человек, пропали без вести 1897 человек. Более 330 жителей </a:t>
            </a:r>
            <a:r>
              <a:rPr lang="ru-RU" b="1" dirty="0" err="1" smtClean="0">
                <a:latin typeface="Arial"/>
              </a:rPr>
              <a:t>Суксунского</a:t>
            </a:r>
            <a:r>
              <a:rPr lang="ru-RU" b="1" dirty="0" smtClean="0">
                <a:latin typeface="Arial"/>
              </a:rPr>
              <a:t> района награждены боевыми орденами и около 2100 боевыми медалями, многих награды нашли уже в мирное время. </a:t>
            </a:r>
          </a:p>
          <a:p>
            <a:pPr algn="just"/>
            <a:r>
              <a:rPr lang="ru-RU" dirty="0" smtClean="0">
                <a:latin typeface="Arial"/>
              </a:rPr>
              <a:t>Героями Советского Союза стали </a:t>
            </a:r>
            <a:r>
              <a:rPr lang="ru-RU" b="1" dirty="0" err="1" smtClean="0">
                <a:latin typeface="Arial"/>
              </a:rPr>
              <a:t>Маношин</a:t>
            </a:r>
            <a:r>
              <a:rPr lang="ru-RU" b="1" dirty="0" smtClean="0">
                <a:latin typeface="Arial"/>
              </a:rPr>
              <a:t> Константин Васильевич, Рогожников Феодосий Васильевич, </a:t>
            </a:r>
            <a:r>
              <a:rPr lang="ru-RU" b="1" dirty="0" err="1" smtClean="0">
                <a:latin typeface="Arial"/>
              </a:rPr>
              <a:t>Куляшов</a:t>
            </a:r>
            <a:r>
              <a:rPr lang="ru-RU" b="1" dirty="0" smtClean="0">
                <a:latin typeface="Arial"/>
              </a:rPr>
              <a:t> Константин Алексеевич, </a:t>
            </a:r>
            <a:r>
              <a:rPr lang="ru-RU" b="1" dirty="0" err="1" smtClean="0">
                <a:latin typeface="Arial"/>
              </a:rPr>
              <a:t>Золин</a:t>
            </a:r>
            <a:r>
              <a:rPr lang="ru-RU" b="1" dirty="0" smtClean="0">
                <a:latin typeface="Arial"/>
              </a:rPr>
              <a:t> Иван Леонтьевич, полным кавалером орденов Славы стал Шерстобитов Иван Петрович.</a:t>
            </a:r>
          </a:p>
          <a:p>
            <a:pPr algn="just"/>
            <a:endParaRPr lang="ru-RU" b="1" dirty="0" smtClean="0">
              <a:latin typeface="Arial"/>
            </a:endParaRPr>
          </a:p>
          <a:p>
            <a:pPr algn="just"/>
            <a:endParaRPr lang="ru-RU" b="1" dirty="0" smtClean="0">
              <a:latin typeface="Arial"/>
            </a:endParaRPr>
          </a:p>
          <a:p>
            <a:pPr algn="just"/>
            <a:endParaRPr lang="ru-RU" b="1" dirty="0" smtClean="0">
              <a:latin typeface="Arial"/>
            </a:endParaRPr>
          </a:p>
          <a:p>
            <a:pPr algn="just"/>
            <a:endParaRPr lang="ru-RU" b="1" dirty="0" smtClean="0">
              <a:latin typeface="Arial"/>
            </a:endParaRPr>
          </a:p>
          <a:p>
            <a:pPr algn="just"/>
            <a:endParaRPr lang="ru-RU" b="1" dirty="0" smtClean="0">
              <a:latin typeface="Arial"/>
            </a:endParaRPr>
          </a:p>
          <a:p>
            <a:pPr algn="just"/>
            <a:endParaRPr lang="ru-RU" b="1" dirty="0" smtClean="0">
              <a:latin typeface="Arial"/>
            </a:endParaRPr>
          </a:p>
          <a:p>
            <a:pPr algn="just"/>
            <a:endParaRPr lang="ru-RU" b="1" dirty="0" smtClean="0">
              <a:latin typeface="Arial"/>
            </a:endParaRPr>
          </a:p>
          <a:p>
            <a:pPr algn="just"/>
            <a:endParaRPr lang="ru-RU" b="1" dirty="0" smtClean="0">
              <a:latin typeface="Arial"/>
            </a:endParaRPr>
          </a:p>
          <a:p>
            <a:pPr algn="just"/>
            <a:endParaRPr lang="ru-RU" b="1" dirty="0" smtClean="0">
              <a:latin typeface="Arial"/>
            </a:endParaRPr>
          </a:p>
        </p:txBody>
      </p:sp>
    </p:spTree>
  </p:cSld>
  <p:clrMapOvr>
    <a:masterClrMapping/>
  </p:clrMapOvr>
  <p:transition advClick="0" advTm="4000">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2">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3">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3323</TotalTime>
  <Words>2526</Words>
  <Application>Microsoft Office PowerPoint</Application>
  <PresentationFormat>Экран (4:3)</PresentationFormat>
  <Paragraphs>161</Paragraphs>
  <Slides>52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Трек</vt:lpstr>
      <vt:lpstr>Слайд 1</vt:lpstr>
      <vt:lpstr>Слайд 2</vt:lpstr>
      <vt:lpstr>Слайд 3</vt:lpstr>
      <vt:lpstr>Слайд 4</vt:lpstr>
      <vt:lpstr>Слайд 5</vt:lpstr>
      <vt:lpstr>Слайд 6</vt:lpstr>
      <vt:lpstr>Слайд 7</vt:lpstr>
      <vt:lpstr>Слайд 8</vt:lpstr>
      <vt:lpstr>Слайд 9</vt:lpstr>
      <vt:lpstr>Земляки-герои советского союза</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 в боевых действиях на фронтах участвовало 64 женщины,  в том числе:  </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О тружениках тыла </vt:lpstr>
      <vt:lpstr>Слайд 45</vt:lpstr>
      <vt:lpstr>Слайд 46</vt:lpstr>
      <vt:lpstr>Слайд 47</vt:lpstr>
      <vt:lpstr>Слайд 48</vt:lpstr>
      <vt:lpstr>Слайд 49</vt:lpstr>
      <vt:lpstr>Слайд 50</vt:lpstr>
      <vt:lpstr>Слайд 51</vt:lpstr>
      <vt:lpstr>Слайд 52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Надежда</dc:creator>
  <cp:lastModifiedBy>Надежда</cp:lastModifiedBy>
  <cp:revision>353</cp:revision>
  <dcterms:created xsi:type="dcterms:W3CDTF">2011-11-08T07:08:02Z</dcterms:created>
  <dcterms:modified xsi:type="dcterms:W3CDTF">2020-04-21T04:57:07Z</dcterms:modified>
</cp:coreProperties>
</file>