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2" r:id="rId5"/>
    <p:sldId id="261" r:id="rId6"/>
    <p:sldId id="259" r:id="rId7"/>
  </p:sldIdLst>
  <p:sldSz cx="7200900" cy="6858000"/>
  <p:notesSz cx="6797675" cy="9928225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Segoe Print" pitchFamily="2" charset="0"/>
      <p:regular r:id="rId14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Титульный слайд" id="{1FE4F699-3BE3-4AD4-9875-51276B26F7B3}">
          <p14:sldIdLst>
            <p14:sldId id="256"/>
            <p14:sldId id="257"/>
            <p14:sldId id="258"/>
            <p14:sldId id="260"/>
            <p14:sldId id="261"/>
            <p14:sldId id="262"/>
            <p14:sldId id="259"/>
          </p14:sldIdLst>
        </p14:section>
        <p14:section name="Презентация" id="{086EABBD-2D3E-4E27-9DD4-ED622E5AEFC1}">
          <p14:sldIdLst/>
        </p14:section>
        <p14:section name="Финальный слайд" id="{78AE4A74-DDE6-4084-9BF1-C6223B2989E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527" userDrawn="1">
          <p15:clr>
            <a:srgbClr val="A4A3A4"/>
          </p15:clr>
        </p15:guide>
        <p15:guide id="2" pos="21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pos="738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1436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pos="2048" userDrawn="1">
          <p15:clr>
            <a:srgbClr val="A4A3A4"/>
          </p15:clr>
        </p15:guide>
        <p15:guide id="11" pos="2570" userDrawn="1">
          <p15:clr>
            <a:srgbClr val="A4A3A4"/>
          </p15:clr>
        </p15:guide>
        <p15:guide id="12" pos="2661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3273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  <p15:guide id="17" pos="4407" userDrawn="1">
          <p15:clr>
            <a:srgbClr val="A4A3A4"/>
          </p15:clr>
        </p15:guide>
        <p15:guide id="18" pos="4498" userDrawn="1">
          <p15:clr>
            <a:srgbClr val="A4A3A4"/>
          </p15:clr>
        </p15:guide>
        <p15:guide id="19" pos="5019" userDrawn="1">
          <p15:clr>
            <a:srgbClr val="A4A3A4"/>
          </p15:clr>
        </p15:guide>
        <p15:guide id="20" pos="5110" userDrawn="1">
          <p15:clr>
            <a:srgbClr val="A4A3A4"/>
          </p15:clr>
        </p15:guide>
        <p15:guide id="21" pos="5632" userDrawn="1">
          <p15:clr>
            <a:srgbClr val="A4A3A4"/>
          </p15:clr>
        </p15:guide>
        <p15:guide id="22" pos="5722" userDrawn="1">
          <p15:clr>
            <a:srgbClr val="A4A3A4"/>
          </p15:clr>
        </p15:guide>
        <p15:guide id="23" pos="6244" userDrawn="1">
          <p15:clr>
            <a:srgbClr val="A4A3A4"/>
          </p15:clr>
        </p15:guide>
        <p15:guide id="24" pos="6312" userDrawn="1">
          <p15:clr>
            <a:srgbClr val="A4A3A4"/>
          </p15:clr>
        </p15:guide>
        <p15:guide id="25" pos="6856" userDrawn="1">
          <p15:clr>
            <a:srgbClr val="A4A3A4"/>
          </p15:clr>
        </p15:guide>
        <p15:guide id="26" pos="69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622" y="-228"/>
      </p:cViewPr>
      <p:guideLst>
        <p:guide orient="horz" pos="2160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D28AB3E-8ACB-460F-AD08-AD9BCECB9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753EFC-39E0-498C-BFEB-4D73E1028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0AC4-A769-472B-91C5-66F8EF2CA53C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3D270D-BF74-4759-AE08-35FC096F5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28780F-3A22-497B-8ABC-CFC78DD6C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E196-B7DB-4CD3-8A28-2D6E8A4CF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748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0111-F9A2-44D0-B54C-598DEB4051F2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41475" y="1241425"/>
            <a:ext cx="3514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CBEA-6E69-4930-9E76-B43B051DC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21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9" y="2130435"/>
            <a:ext cx="612076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3886200"/>
            <a:ext cx="504063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36808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94040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1" y="274648"/>
            <a:ext cx="216027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3" y="274648"/>
            <a:ext cx="636079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394078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328235"/>
            <a:ext cx="7200900" cy="5914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028" y="258767"/>
            <a:ext cx="565229" cy="9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28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72009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6432640"/>
            <a:ext cx="72009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6833505" y="6538920"/>
            <a:ext cx="31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bg1"/>
                </a:solidFill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860" y="6491469"/>
            <a:ext cx="106314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75" y="6494450"/>
            <a:ext cx="1488936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074" y="49213"/>
            <a:ext cx="6804756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8074" y="1700808"/>
            <a:ext cx="6804756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074" y="1053108"/>
            <a:ext cx="6804756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466" y="6438293"/>
            <a:ext cx="3351974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76485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72009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6432640"/>
            <a:ext cx="72009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6833505" y="6538920"/>
            <a:ext cx="31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860" y="6491469"/>
            <a:ext cx="106314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75" y="6494450"/>
            <a:ext cx="1488936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074" y="49213"/>
            <a:ext cx="6804756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8074" y="1700808"/>
            <a:ext cx="6804756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074" y="1053108"/>
            <a:ext cx="6804756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466" y="6438293"/>
            <a:ext cx="3351974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6037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6833505" y="6538920"/>
            <a:ext cx="31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860" y="6491469"/>
            <a:ext cx="106314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975" y="6494450"/>
            <a:ext cx="1488936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8074" y="1442182"/>
            <a:ext cx="6804756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8074" y="794482"/>
            <a:ext cx="6804756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466" y="6438293"/>
            <a:ext cx="3351974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170E329-3C85-46F7-8270-99CD00FC8872}"/>
              </a:ext>
            </a:extLst>
          </p:cNvPr>
          <p:cNvCxnSpPr/>
          <p:nvPr userDrawn="1"/>
        </p:nvCxnSpPr>
        <p:spPr>
          <a:xfrm>
            <a:off x="1" y="6381328"/>
            <a:ext cx="72009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30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2628900"/>
            <a:ext cx="72009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261575" y="3069007"/>
            <a:ext cx="467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5925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233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72009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0032" y="5408613"/>
            <a:ext cx="1700838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02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0309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4406910"/>
            <a:ext cx="61207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2906713"/>
            <a:ext cx="61207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1796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3" y="1600206"/>
            <a:ext cx="42605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608" y="1600206"/>
            <a:ext cx="42605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823370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74638"/>
            <a:ext cx="648081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7" y="1535113"/>
            <a:ext cx="3181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7" y="2174875"/>
            <a:ext cx="3181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60" y="1535113"/>
            <a:ext cx="3182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60" y="2174875"/>
            <a:ext cx="3182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09828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86734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53735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8" y="273050"/>
            <a:ext cx="23690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4" y="273060"/>
            <a:ext cx="40255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8" y="1435103"/>
            <a:ext cx="23690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8679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8" y="4800600"/>
            <a:ext cx="43205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8" y="612775"/>
            <a:ext cx="43205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8" y="5367338"/>
            <a:ext cx="43205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033980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3000"/>
            <a:lum/>
          </a:blip>
          <a:srcRect/>
          <a:stretch>
            <a:fillRect l="-55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274638"/>
            <a:ext cx="64808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1600206"/>
            <a:ext cx="648081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7" y="6356360"/>
            <a:ext cx="168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B8C2-FE70-48B5-96E3-03C3F917A95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10" y="6356360"/>
            <a:ext cx="2280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7" y="6356360"/>
            <a:ext cx="168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84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1" r:id="rId13"/>
    <p:sldLayoutId id="2147483654" r:id="rId14"/>
    <p:sldLayoutId id="2147483655" r:id="rId15"/>
    <p:sldLayoutId id="2147483652" r:id="rId16"/>
    <p:sldLayoutId id="2147483649" r:id="rId17"/>
    <p:sldLayoutId id="2147483650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765" y="5659131"/>
            <a:ext cx="390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79" y="1873478"/>
            <a:ext cx="6572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>    Первые </a:t>
            </a:r>
            <a:r>
              <a:rPr lang="ru-RU" sz="2400" dirty="0">
                <a:latin typeface="Segoe Print" panose="02000600000000000000" pitchFamily="2" charset="0"/>
              </a:rPr>
              <a:t>записи актов гражданского состояния, хранящиеся в </a:t>
            </a:r>
            <a:r>
              <a:rPr lang="ru-RU" sz="2400" dirty="0" smtClean="0">
                <a:latin typeface="Segoe Print" panose="02000600000000000000" pitchFamily="2" charset="0"/>
              </a:rPr>
              <a:t>архиве отдела, </a:t>
            </a:r>
            <a:r>
              <a:rPr lang="ru-RU" sz="2400" dirty="0">
                <a:latin typeface="Segoe Print" panose="02000600000000000000" pitchFamily="2" charset="0"/>
              </a:rPr>
              <a:t>датированы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04 февраля 1919 г.</a:t>
            </a:r>
            <a:r>
              <a:rPr lang="ru-RU" sz="2400" b="1" dirty="0" smtClean="0">
                <a:latin typeface="Segoe Print" panose="02000600000000000000" pitchFamily="2" charset="0"/>
              </a:rPr>
              <a:t> </a:t>
            </a:r>
          </a:p>
          <a:p>
            <a:endParaRPr lang="ru-RU" sz="2400" dirty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>    Этот </a:t>
            </a:r>
            <a:r>
              <a:rPr lang="ru-RU" sz="2400" dirty="0">
                <a:latin typeface="Segoe Print" panose="02000600000000000000" pitchFamily="2" charset="0"/>
              </a:rPr>
              <a:t>день можно считать днем образования </a:t>
            </a:r>
            <a:r>
              <a:rPr lang="ru-RU" sz="2400" dirty="0" smtClean="0">
                <a:latin typeface="Segoe Print" panose="02000600000000000000" pitchFamily="2" charset="0"/>
              </a:rPr>
              <a:t>отдела.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4239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765" y="5659131"/>
            <a:ext cx="390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42930" y="1500174"/>
            <a:ext cx="619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  </a:t>
            </a:r>
            <a:endParaRPr lang="ru-RU" sz="2400" dirty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>     За </a:t>
            </a:r>
            <a:r>
              <a:rPr lang="ru-RU" sz="2400" dirty="0">
                <a:latin typeface="Segoe Print" panose="02000600000000000000" pitchFamily="2" charset="0"/>
              </a:rPr>
              <a:t>весь период существования зарегистрировано </a:t>
            </a:r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свыше</a:t>
            </a:r>
            <a:r>
              <a:rPr lang="ru-RU" sz="2400" b="1" dirty="0"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146 </a:t>
            </a:r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тыс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  <a:r>
              <a:rPr lang="ru-RU" sz="2400" dirty="0">
                <a:latin typeface="Segoe Print" panose="02000600000000000000" pitchFamily="2" charset="0"/>
              </a:rPr>
              <a:t> актов гражданского </a:t>
            </a:r>
            <a:r>
              <a:rPr lang="ru-RU" sz="2400" dirty="0" smtClean="0">
                <a:latin typeface="Segoe Print" panose="02000600000000000000" pitchFamily="2" charset="0"/>
              </a:rPr>
              <a:t>состояния.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C:\Users\zheltisheva\Desktop\Фото мероприятий\фото загс\6Hzd4J7fL2COJalQ41grwjFVIBY08VL4YdOaGKT4vTlEtXiRD2__TK4NteddXMy8zUgWWBU-jqcaYyCASpdPuL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764" y="3000372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zheltisheva\Desktop\Фото мероприятий\фото загс\iypZxrlib2T8B0rW3fjqb3-8F93No11B-iJqfMs-Z8ttlzTK1bAtJWkMUR-G9vaMWz9j6yLssapvBQeA6sMLv5W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508" y="4286256"/>
            <a:ext cx="2238391" cy="16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67" y="3000372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64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765" y="5659131"/>
            <a:ext cx="390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1989" y="1857364"/>
            <a:ext cx="293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Segoe Print" panose="02000600000000000000" pitchFamily="2" charset="0"/>
              </a:rPr>
              <a:t>Сегодня </a:t>
            </a:r>
            <a:r>
              <a:rPr lang="ru-RU" sz="2400" dirty="0" smtClean="0">
                <a:latin typeface="Segoe Print" panose="02000600000000000000" pitchFamily="2" charset="0"/>
              </a:rPr>
              <a:t>это просторные </a:t>
            </a:r>
            <a:r>
              <a:rPr lang="ru-RU" sz="2400" dirty="0">
                <a:latin typeface="Segoe Print" panose="02000600000000000000" pitchFamily="2" charset="0"/>
              </a:rPr>
              <a:t>помещения с современным </a:t>
            </a:r>
            <a:r>
              <a:rPr lang="ru-RU" sz="2400" dirty="0" smtClean="0">
                <a:latin typeface="Segoe Print" panose="02000600000000000000" pitchFamily="2" charset="0"/>
              </a:rPr>
              <a:t>дизайном.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8" name="Picture 4" descr="C:\Users\zheltisheva\Desktop\1SsRvDsneedottpRNPVAkE-wXEdwXpzdOPDZM9oao7C1p2GSSax51j9QpAAx2S_o74_fxGP1OZNj_JAzOp235a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71425" y="1643050"/>
            <a:ext cx="438152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246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  <p:pic>
        <p:nvPicPr>
          <p:cNvPr id="2050" name="Picture 2" descr="C:\Users\zheltisheva\Desktop\Фото мероприятий\2022\rE1xVPAh2riJy1lSEHlRVduCWS63riokPgv8aER5E-w4JDQh7pjtsU5J2-Oo9OBlchzPxKzCzzD4WjhAiXFlNrTz.jpg"/>
          <p:cNvPicPr>
            <a:picLocks noChangeAspect="1" noChangeArrowheads="1"/>
          </p:cNvPicPr>
          <p:nvPr/>
        </p:nvPicPr>
        <p:blipFill>
          <a:blip r:embed="rId4" cstate="print"/>
          <a:srcRect l="24658" b="36987"/>
          <a:stretch>
            <a:fillRect/>
          </a:stretch>
        </p:blipFill>
        <p:spPr bwMode="auto">
          <a:xfrm>
            <a:off x="385740" y="2928934"/>
            <a:ext cx="162289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zheltisheva\Desktop\Фото мероприятий\2022\zUUJ3YXDkn711uMJRGr4vCYqsHCRXgswn92zPnm2h7jUOU6Ovili5e1SYp2xPWVDhq4IUBd-lCgS7kVRGvMsbg4r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39" y="1571612"/>
            <a:ext cx="161926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zheltisheva\Desktop\Фото мероприятий\2021\OEeoqME83j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40" y="4429132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590800" y="1630049"/>
            <a:ext cx="4448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anose="02000600000000000000" pitchFamily="2" charset="0"/>
              </a:rPr>
              <a:t>Отдел ЗАГС активно вовлечен в общественную </a:t>
            </a:r>
            <a:r>
              <a:rPr lang="ru-RU" sz="2400" dirty="0" smtClean="0">
                <a:latin typeface="Segoe Print" panose="02000600000000000000" pitchFamily="2" charset="0"/>
              </a:rPr>
              <a:t>жизнь района. 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>Проводит лекции для школьников и студентов.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>Активно участвует в реализации проекта «Сохраним семью – Сбережём России»</a:t>
            </a:r>
            <a:r>
              <a:rPr lang="ru-RU" sz="2400" dirty="0" smtClean="0">
                <a:latin typeface="Segoe Print" panose="02000600000000000000" pitchFamily="2" charset="0"/>
              </a:rPr>
              <a:t/>
            </a:r>
            <a:br>
              <a:rPr lang="ru-RU" sz="2400" dirty="0" smtClean="0">
                <a:latin typeface="Segoe Print" panose="02000600000000000000" pitchFamily="2" charset="0"/>
              </a:rPr>
            </a:br>
            <a:endParaRPr lang="ru-RU" sz="2400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91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765" y="5659131"/>
            <a:ext cx="390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1630049"/>
            <a:ext cx="4448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Segoe Print" panose="02000600000000000000" pitchFamily="2" charset="0"/>
              </a:rPr>
              <a:t>Торжественные церемонии бракосочетаний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pPr algn="r"/>
            <a:r>
              <a:rPr lang="ru-RU" sz="2400" dirty="0" err="1" smtClean="0">
                <a:latin typeface="Segoe Print" panose="02000600000000000000" pitchFamily="2" charset="0"/>
              </a:rPr>
              <a:t>Имянаречение</a:t>
            </a:r>
            <a:r>
              <a:rPr lang="ru-RU" sz="2400" dirty="0" smtClean="0">
                <a:latin typeface="Segoe Print" panose="02000600000000000000" pitchFamily="2" charset="0"/>
              </a:rPr>
              <a:t> новорожденных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pPr algn="r"/>
            <a:r>
              <a:rPr lang="ru-RU" sz="2400" dirty="0" smtClean="0">
                <a:latin typeface="Segoe Print" panose="02000600000000000000" pitchFamily="2" charset="0"/>
              </a:rPr>
              <a:t>Проведение юбилеев семейной жизни</a:t>
            </a:r>
          </a:p>
          <a:p>
            <a:endParaRPr lang="ru-RU" sz="2400" dirty="0" smtClean="0">
              <a:latin typeface="Segoe Print" panose="02000600000000000000" pitchFamily="2" charset="0"/>
            </a:endParaRPr>
          </a:p>
          <a:p>
            <a:r>
              <a:rPr lang="ru-RU" sz="2400" dirty="0" smtClean="0">
                <a:latin typeface="Segoe Print" panose="02000600000000000000" pitchFamily="2" charset="0"/>
              </a:rPr>
              <a:t/>
            </a:r>
            <a:br>
              <a:rPr lang="ru-RU" sz="2400" dirty="0" smtClean="0">
                <a:latin typeface="Segoe Print" panose="02000600000000000000" pitchFamily="2" charset="0"/>
              </a:rPr>
            </a:br>
            <a:endParaRPr lang="ru-RU" sz="2400" dirty="0" smtClean="0">
              <a:latin typeface="Segoe Print" panose="02000600000000000000" pitchFamily="2" charset="0"/>
            </a:endParaRPr>
          </a:p>
        </p:txBody>
      </p:sp>
      <p:pic>
        <p:nvPicPr>
          <p:cNvPr id="9" name="Picture 2" descr="C:\Users\zheltisheva\Desktop\Фото мероприятий\2020\SshzhGT-v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54" y="4643446"/>
            <a:ext cx="2465573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C:\Users\zheltisheva\Desktop\Фото мероприятий\2021\EPO41CVHM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28880" y="5072074"/>
            <a:ext cx="2428892" cy="161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zheltisheva\Desktop\Hf4tr8mJYGQ.jpg"/>
          <p:cNvPicPr>
            <a:picLocks noChangeAspect="1" noChangeArrowheads="1"/>
          </p:cNvPicPr>
          <p:nvPr/>
        </p:nvPicPr>
        <p:blipFill>
          <a:blip r:embed="rId6" cstate="print"/>
          <a:srcRect l="8548" t="14830" r="18448" b="8898"/>
          <a:stretch>
            <a:fillRect/>
          </a:stretch>
        </p:blipFill>
        <p:spPr bwMode="auto">
          <a:xfrm>
            <a:off x="314302" y="1500174"/>
            <a:ext cx="194549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zheltisheva\Desktop\gd-_83OcA4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7310" y="3000372"/>
            <a:ext cx="235892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94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epifanova\Desktop\Планы Комитета\100-летие\ЛОГОТИП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61" y="360885"/>
            <a:ext cx="887033" cy="9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1765" y="385042"/>
            <a:ext cx="52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Суксунский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отдел ЗАГС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-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85371"/>
            <a:ext cx="72009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Segoe Print" panose="02000600000000000000" pitchFamily="2" charset="0"/>
              </a:rPr>
              <a:t>ЗАГС – место где рождается семья.</a:t>
            </a:r>
            <a:endParaRPr lang="ru-RU" sz="2300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zheltisheva\Desktop\Фото мероприятий\2021\xQOC5yehLzA.jpg"/>
          <p:cNvPicPr>
            <a:picLocks noChangeAspect="1" noChangeArrowheads="1"/>
          </p:cNvPicPr>
          <p:nvPr/>
        </p:nvPicPr>
        <p:blipFill>
          <a:blip r:embed="rId4" cstate="print"/>
          <a:srcRect t="9950" r="11553"/>
          <a:stretch>
            <a:fillRect/>
          </a:stretch>
        </p:blipFill>
        <p:spPr bwMode="auto">
          <a:xfrm>
            <a:off x="814368" y="2071678"/>
            <a:ext cx="1527443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Tspu49_gp4I.jpg"/>
          <p:cNvPicPr>
            <a:picLocks noChangeAspect="1"/>
          </p:cNvPicPr>
          <p:nvPr/>
        </p:nvPicPr>
        <p:blipFill>
          <a:blip r:embed="rId5" cstate="print"/>
          <a:srcRect l="14019" t="20769"/>
          <a:stretch>
            <a:fillRect/>
          </a:stretch>
        </p:blipFill>
        <p:spPr>
          <a:xfrm>
            <a:off x="2528880" y="2071678"/>
            <a:ext cx="186057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8" descr="EfR3ZNBiybo.jpg"/>
          <p:cNvPicPr>
            <a:picLocks noChangeAspect="1"/>
          </p:cNvPicPr>
          <p:nvPr/>
        </p:nvPicPr>
        <p:blipFill>
          <a:blip r:embed="rId6" cstate="print"/>
          <a:srcRect t="35715" r="4782"/>
          <a:stretch>
            <a:fillRect/>
          </a:stretch>
        </p:blipFill>
        <p:spPr>
          <a:xfrm>
            <a:off x="4529144" y="2071678"/>
            <a:ext cx="168594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zheltisheva\Desktop\Фото мероприятий\2022\NUMNlaFDG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0120" y="3571876"/>
            <a:ext cx="2464174" cy="164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zheltisheva\Desktop\Фото мероприятий\2022\mFPCNGLPH89AaqSlJMHccDCDt9pC7ftARJux5F7I1IP8T6Sgf7qA5fYnv5zNZZgFX09-Lmhs4n7zaZod5Wk3w8g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3326" y="3571876"/>
            <a:ext cx="219190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6288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118</Words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Print</vt:lpstr>
      <vt:lpstr>PermianSerifTypeface</vt:lpstr>
      <vt:lpstr>PermianSlabSerifTypeface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zheltisheva</dc:creator>
  <cp:lastModifiedBy>zheltisheva</cp:lastModifiedBy>
  <cp:revision>13</cp:revision>
  <dcterms:modified xsi:type="dcterms:W3CDTF">2022-12-06T04:13:15Z</dcterms:modified>
</cp:coreProperties>
</file>